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71" r:id="rId7"/>
    <p:sldId id="263" r:id="rId8"/>
    <p:sldId id="262" r:id="rId9"/>
    <p:sldId id="264" r:id="rId10"/>
    <p:sldId id="265" r:id="rId11"/>
    <p:sldId id="266" r:id="rId12"/>
    <p:sldId id="275" r:id="rId13"/>
    <p:sldId id="267" r:id="rId14"/>
    <p:sldId id="272" r:id="rId15"/>
    <p:sldId id="274" r:id="rId16"/>
    <p:sldId id="269" r:id="rId17"/>
    <p:sldId id="270" r:id="rId18"/>
  </p:sldIdLst>
  <p:sldSz cx="12192000" cy="6858000"/>
  <p:notesSz cx="6858000" cy="9144000"/>
  <p:embeddedFontLst>
    <p:embeddedFont>
      <p:font typeface="Pretendard Medium" panose="02000603000000020004" pitchFamily="50" charset="-127"/>
      <p:regular r:id="rId20"/>
    </p:embeddedFont>
    <p:embeddedFont>
      <p:font typeface="Pretendard SemiBold" panose="02000703000000020004" pitchFamily="50" charset="-127"/>
      <p:bold r:id="rId21"/>
    </p:embeddedFont>
    <p:embeddedFont>
      <p:font typeface="Pretendard Thin" panose="02000203000000020004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586D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2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5T11:11:29.072"/>
    </inkml:context>
    <inkml:brush xml:id="br0">
      <inkml:brushProperty name="width" value="0.35" units="cm"/>
      <inkml:brushProperty name="height" value="0.35" units="cm"/>
      <inkml:brushProperty name="color" value="#00586D"/>
    </inkml:brush>
  </inkml:definitions>
  <inkml:trace contextRef="#ctx0" brushRef="#br0">437 397 24575,'151'-1'0,"23"-1"0,2096-12 0,-2626 22 0,-145-2 0,459-7 0,-342-7 0,2 26 0,-104 12 0,432-30 0,-50-2 0,99 1 0,-1 0 0,1-1 0,0 1 0,-1-1 0,1 0 0,0-1 0,-6-3 0,10 6 0,0-1 0,-1 0 0,1 0 0,0 0 0,0 0 0,-1 0 0,1-1 0,0 1 0,0 0 0,0 0 0,1-1 0,-3-2 0,3 3 0,0 0 0,0 0 0,0 0 0,0 1 0,0-1 0,0 0 0,0 0 0,0 0 0,0 0 0,0 0 0,0 0 0,1 1 0,-1-1 0,0 0 0,1 0 0,-1 0 0,1 0 0,-1 1 0,0-1 0,1 0 0,0 1 0,-1-1 0,1 0 0,-1 1 0,2-2 0,1 0 0,1 0 0,-1 1 0,0-1 0,1 1 0,0-1 0,-1 1 0,1 0 0,0 0 0,0 1 0,0-1 0,0 1 0,5 0 0,7-2 0,823-137 0,-722 115 0,302-54 0,-380 72 0,0 2 0,0 1 0,53 4 0,-90-1 0,-6-1 0,-12-3 0,-27-5 0,-410-28-70,395 35-24,-1144-10 258,803 28-164,396-15 0,0-1 0,0 0 0,0 1 0,0 0 0,0 0 0,0-1 0,-5 4 0,8-4 0,-1 0 0,1 1 0,0-1 0,-1 0 0,1 0 0,0 0 0,0 1 0,-1-1 0,1 0 0,0 0 0,0 1 0,0-1 0,-1 0 0,1 0 0,0 1 0,0-1 0,0 0 0,0 1 0,0-1 0,0 0 0,0 1 0,0-1 0,-1 0 0,1 1 0,0-1 0,0 0 0,0 0 0,0 1 0,1-1 0,-1 1 0,1 0 0,-1 0 0,1 0 0,0 0 0,-1 0 0,1 0 0,0-1 0,0 1 0,-1 0 0,1-1 0,0 1 0,0-1 0,0 1 0,1 0 0,33 15 0,0-1 0,1-2 0,0-2 0,54 10 0,-71-16 0,132 25 0,211 15 0,156-19 0,-459-24 0,507 44 0,-367-9 0,-58-8 0,-74-17 0,78 10 0,-135-21 0,-12 0 0,-23 1 0,10-1 0,-552 39-484,-88 6-495,-8-34 815,635-13 717,19 0-419,1 0 1,-1 0-1,0 1 0,0 1 0,0-1 1,0 2-1,-12 2 0,21-4-134,-1 0 0,1 0 0,-1 0 0,1 0 0,-1 0 0,1 0 0,-1 1 0,1-1 0,-1 0 0,1 0 0,0 0 0,-1 1 0,1-1 0,-1 0 0,1 0 0,0 1 0,-1-1 0,1 0 0,0 1 0,-1-1 0,1 1 0,0-1 0,-1 0 0,1 1 0,0-1 0,0 1 0,0-1 0,-1 1 0,1-1 0,0 0 0,0 1 0,0-1 0,0 1 0,0-1 0,0 1 0,0-1 0,0 1 0,0-1 0,0 1 0,0-1 0,0 1 0,0-1 0,1 1 0,-1-1 0,0 1 0,0-1 0,0 0 0,1 1 0,1 1 0,-1 0 0,1-1 0,0 1 0,0-1 0,-1 0 0,1 0 0,0 0 0,0 0 0,1 0 0,2 1 0,65 20 0,93 15 0,77 1 0,-206-33 0,190 22 0,400-4 0,-608-22 0,-10-1 0,0 0 0,-1 0 0,1 0 0,0-1 0,10-2 0,-16 3 0,1 0 0,-1 0 0,0 0 0,0 0 0,0 0 0,1 0 0,-1 0 0,0 0 0,0 0 0,0 0 0,1 0 0,-1-1 0,0 1 0,0 0 0,0 0 0,0 0 0,1 0 0,-1 0 0,0 0 0,0 0 0,0-1 0,0 1 0,0 0 0,0 0 0,1 0 0,-1 0 0,0 0 0,0-1 0,0 1 0,0 0 0,0 0 0,0 0 0,0-1 0,0 1 0,0 0 0,0 0 0,0 0 0,0 0 0,0-1 0,-7-3 0,-15 0 0,-27 4 0,21-1 0,61-3 0,316-44 0,57-4 0,-187 51 0,-101 3 0,223-2 0,-323 1 0,0 1 0,-1 0 0,1 1 0,31 10 0,7 14 0,-45-21 0,1 0 0,-1-1 0,1 0 0,22 6 0,-11-8 0,0 0 0,1-2 0,-1-1 0,37-3 0,-57 3 0,0-1 0,0 1 0,0-1 0,0 1 0,0-1 0,0 0 0,0 0 0,-1 0 0,1-1 0,0 1 0,-1-1 0,1 0 0,-1 1 0,1-1 0,-1 0 0,0 0 0,0-1 0,0 1 0,0 0 0,0-1 0,0 1 0,-1-1 0,1 1 0,-1-1 0,0 0 0,0 0 0,0 0 0,1-4 0,-1 2 0,-1 1 0,1 0 0,-1 0 0,0 0 0,0 0 0,-1-1 0,1 1 0,-1 0 0,0 0 0,0 0 0,0 0 0,-1 0 0,1 0 0,-1 1 0,0-1 0,0 0 0,-1 1 0,1-1 0,-1 1 0,-3-4 0,-4-2 0,0-1 0,-1 1 0,-1 1 0,1 0 0,-22-10 0,-11-11 0,39 24 0,0 1 0,0 0 0,-1 0 0,0 1 0,0-1 0,0 1 0,0 1 0,0-1 0,-1 1 0,1 0 0,-9-1 0,-14 1 0,-49 3 0,46 1 0,-34-4 0,65 2 0,0 0 0,0 0 0,-1 0 0,1 0 0,0 0 0,0 0 0,0 0 0,0-1 0,0 1 0,0 0 0,0-1 0,1 1 0,-1-1 0,0 1 0,0-1 0,0 1 0,0-1 0,-1 0 0,2 0 0,0 1 0,0-1 0,0 1 0,0-1 0,0 1 0,0-1 0,1 1 0,-1 0 0,0-1 0,0 1 0,0-1 0,0 1 0,0-1 0,1 1 0,-1 0 0,0-1 0,0 1 0,1-1 0,-1 1 0,0 0 0,1-1 0,-1 1 0,0 0 0,1 0 0,-1-1 0,1 1 0,4-3 0,-1 0 0,1 0 0,0 0 0,0 1 0,7-3 0,150-36 0,-147 37 0,0 1 0,1 1 0,-1 1 0,1 0 0,-1 1 0,1 0 0,0 2 0,15 2 0,-27-2 0,-1-1 0,0 1 0,0 0 0,0 0 0,-1 0 0,1 0 0,0 0 0,-1 1 0,1-1 0,-1 1 0,0-1 0,0 1 0,0 0 0,0 0 0,0 0 0,-1 0 0,0 0 0,3 6 0,14 25 0,-13-29 0,0 0 0,0 0 0,0 0 0,0-1 0,1 1 0,0-1 0,0-1 0,0 1 0,8 3 0,-14-7 0,0 0 0,0 0 0,1 0 0,-1 0 0,0 0 0,0 1 0,1-1 0,-1 0 0,0 0 0,0 0 0,1 0 0,-1 0 0,0 0 0,0 0 0,1 0 0,-1 0 0,0 0 0,0 0 0,1 0 0,-1 0 0,0 0 0,0 0 0,1 0 0,-1 0 0,0-1 0,0 1 0,1 0 0,-1 0 0,0 0 0,0 0 0,0 0 0,1-1 0,-1 1 0,0 0 0,0 0 0,0 0 0,0 0 0,1-1 0,-1 1 0,0 0 0,0 0 0,0-1 0,0 1 0,0 0 0,0 0 0,0-1 0,0 1 0,1 0 0,-1 0 0,0-1 0,0 1 0,0 0 0,0 0 0,0-1 0,-1 1 0,1 0 0,0 0 0,0-1 0,0 1 0,-6-16 0,4 14 0,0 0 0,0 1 0,1-1 0,-1 0 0,0 1 0,-1-1 0,1 1 0,0 0 0,0 0 0,0-1 0,-1 2 0,1-1 0,-1 0 0,1 0 0,-1 1 0,1-1 0,-1 1 0,1 0 0,-1 0 0,-3 0 0,5 0 0,-1 0 0,1 1 0,0-1 0,-1 1 0,1-1 0,0 1 0,0 0 0,-1-1 0,1 1 0,0 0 0,0 0 0,0 0 0,0 0 0,0 0 0,0 0 0,0 0 0,0 0 0,0 0 0,0 0 0,1 1 0,-1-1 0,0 0 0,1 0 0,-1 1 0,1-1 0,0 0 0,-1 1 0,1-1 0,0 1 0,0-1 0,0 1 0,0-1 0,0 0 0,0 1 0,0-1 0,0 1 0,1 1 0,7 43 0,-5-24 0,3 33 0,-4-33 0,6 32 0,-1-11 0,8 20 0,-13-122 0,-4 21 0,1 25 0,0 0 0,1 0 0,0 0 0,1 0 0,5-22 0,-6 35 0,0-1 0,0 1 0,0 0 0,0 0 0,0-1 0,0 1 0,0 0 0,0-1 0,0 1 0,0 0 0,0 0 0,0-1 0,0 1 0,0 0 0,1 0 0,-1-1 0,0 1 0,0 0 0,0 0 0,1-1 0,-1 1 0,0 0 0,0 0 0,1 0 0,-1-1 0,0 1 0,0 0 0,1 0 0,-1 0 0,0 0 0,0 0 0,1 0 0,3 8 0,0 18 0,-6-1 0,-5 29 0,0-8 0,-18 77 0,17-94 0,1 0 0,2 0 0,1 0 0,-1 54 0,6-91 0,0 0 0,0 1 0,1-1 0,0 1 0,0-1 0,1 1 0,0 0 0,0 0 0,1 0 0,0 1 0,4-8 0,-2 6 0,-1 0 0,-1 0 0,1-1 0,-2 0 0,1 0 0,-1 0 0,0 0 0,2-19 0,-3-9 0,-5-54 0,2 79 0,-1 0 0,0 0 0,-1 0 0,0 0 0,-1 1 0,-1-1 0,1 1 0,-11-17 0,-24-28 0,-2 2 0,-91-91 0,95 109 0,-1 1 0,-54-37 0,66 55 0,-1 1 0,-1 1 0,0 1 0,-1 2 0,-31-10 0,-38-4 10,-2 3 1,0 5-1,-124-6 0,-308 23-215,246 21-885,1 12-1,-353 86 1,456-70 2234,3 8 1,-322 149-1,461-182-1113,31-18-310,0 1 0,0-1 1,-1 0-1,-18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EE8F9-3FB2-41D7-9206-041B8D7A7236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0E17-2B3C-4E8A-ACB9-0280C1C978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958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0E17-2B3C-4E8A-ACB9-0280C1C9783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945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45D2F-BA55-1E8F-B3DF-9873BC567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30D7A5-58FF-7581-866D-AC6540489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8CF9DA-D5E8-DD0B-CC27-4C8D82662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B0EF84-1CB9-B0D2-1B75-FAC22FBBA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0E17-2B3C-4E8A-ACB9-0280C1C9783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86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89CE8-15A5-60E9-A928-E696C4156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59D1BA-B944-E842-84F9-4B1B615D9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2A52AB-0A54-C714-D83B-A27B23BE9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B1DF-D82B-4A73-8850-4CCD984D77EA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F55FF2-D9C2-6A6E-F98F-FE8943E6B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A31F6-A4C7-F27D-4E98-901E69B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262E-92B6-401F-8FF7-C9DB337F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7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632E1-BB1C-EF23-35A7-3AAFA3C78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9CCD15-C72C-A556-3ABD-D0B5F7712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258D2C-B4D2-4E5C-C3C2-80E00A96C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B1DF-D82B-4A73-8850-4CCD984D77EA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554E09-16CA-CD7C-73F0-CDE5F426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27AF6-4B35-547A-40CA-D838A237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262E-92B6-401F-8FF7-C9DB337F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32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971E49E-0981-03A9-96BA-9A541D822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4DC54B-6946-DE4E-82AA-F1B4D80C6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C6CF8D-C9EB-DECA-0BA7-9AAD40759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B1DF-D82B-4A73-8850-4CCD984D77EA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B3CAE-EE04-8BB8-8907-444345A1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C654F7-4A5B-178F-B6A0-36ACD1942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262E-92B6-401F-8FF7-C9DB337F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88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D2B17-FB2D-3245-90AA-179920099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C6672D-C151-B49E-0FEE-43BA05B28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02BD3E-8A30-6B6B-0559-610B583EF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B1DF-D82B-4A73-8850-4CCD984D77EA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F77641-425F-3F6F-7DE5-5EB39F86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61E921-AF29-02E2-A3F8-172137F9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262E-92B6-401F-8FF7-C9DB337F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623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A9BF-A05F-5F74-A028-F47A7A8B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842851-8A64-B4C3-A967-3BE2EA3CA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0C74B5-418B-2EEC-EB30-02882E161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B1DF-D82B-4A73-8850-4CCD984D77EA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39F94C-A69F-2DAD-3C7A-28F17DA1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1C99AF-FCCB-8EEF-CCFD-B6F8AB43D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262E-92B6-401F-8FF7-C9DB337F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22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68E22-5FC3-BEAC-10BD-EB5633DC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AD331E-47BA-DC41-99C6-1BB441166D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070BAF-DD14-115E-AB3F-1FCF4B388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31C280-8CAF-34DF-7107-F03209CEB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B1DF-D82B-4A73-8850-4CCD984D77EA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47EADE-7341-AD19-D465-738F5808E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CE3AA5-4D95-BF07-B2D0-C3CAC3E60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262E-92B6-401F-8FF7-C9DB337F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20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00893B-8CA4-3745-5350-909906C2A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F5295D-62E5-4A74-6740-BD67E7039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B268BA-6561-5C2A-78D0-8D927A720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314958-89F1-D4E8-5B2A-0FEAB5CB1B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49BBE1-48C3-033B-53C3-03DF7A87D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E3E862-B3CE-677A-9F73-03D44AC95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B1DF-D82B-4A73-8850-4CCD984D77EA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D44A05-1E98-2033-F82C-4D087C40D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AFF55C-9D15-DD60-5C5F-317CA10C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262E-92B6-401F-8FF7-C9DB337F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87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33BBD2-18B8-39B3-92C4-13F02C5F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CDB68F-5D1C-7B4D-1DE6-12246A63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B1DF-D82B-4A73-8850-4CCD984D77EA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F7F8FA-6AA3-30CA-6F1A-00A69838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F389E8-246E-1DEE-EE70-2C88733E1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262E-92B6-401F-8FF7-C9DB337F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119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66E74B-7D57-16C9-6234-B9285796C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B1DF-D82B-4A73-8850-4CCD984D77EA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963114-7D8A-57D1-8A32-2B34556D3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208C40-A6BD-F685-1326-FBE4807A4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262E-92B6-401F-8FF7-C9DB337F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45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1FBDF-7891-7EF4-6288-47AC50BD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64C34-D065-CA56-0AD6-5E3357641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6CE3B4-65BE-66A7-055A-D3DA4278C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453C0D-AB5D-E502-B683-5747C4D8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B1DF-D82B-4A73-8850-4CCD984D77EA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B4C7E-A569-7C07-37E5-24D82B28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2AA22-FF4D-7164-F002-B65D7F21C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262E-92B6-401F-8FF7-C9DB337F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178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E206C-75A2-8791-B256-5EF3582E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DCBDA3-F2ED-3187-D1B1-EB5327553E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AAD9FC-C683-9C0D-4E15-C92F5603A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367463-48B8-E0E6-8D77-2ED7E5C98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B1DF-D82B-4A73-8850-4CCD984D77EA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EF59DE-DAC2-64A8-63CF-DE7D8095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AAA77B-7A65-233D-BFD8-4EAD0EC2C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262E-92B6-401F-8FF7-C9DB337F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20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42F66D-9498-98A9-EB48-6DB0BF18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54C139-BC1D-692A-108E-35C199597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EB79C3-F605-69A1-6DC5-60DBAC5CF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16B1DF-D82B-4A73-8850-4CCD984D77EA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7603CB-BBC2-AA81-95F4-719AAB690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324765-93EB-FA26-5754-132B78DD5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F2262E-92B6-401F-8FF7-C9DB337F0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4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9.sv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microsoft.com/office/2007/relationships/hdphoto" Target="../media/hdphoto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microsoft.com/office/2007/relationships/hdphoto" Target="../media/hdphoto4.wdp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아쿠아, 폰트이(가) 표시된 사진&#10;&#10;자동 생성된 설명">
            <a:extLst>
              <a:ext uri="{FF2B5EF4-FFF2-40B4-BE49-F238E27FC236}">
                <a16:creationId xmlns:a16="http://schemas.microsoft.com/office/drawing/2014/main" id="{64BA265C-5514-AD2A-FFEA-85FE218E4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D953E5A-4E61-7524-E4E0-6EC014E6C213}"/>
                  </a:ext>
                </a:extLst>
              </p14:cNvPr>
              <p14:cNvContentPartPr/>
              <p14:nvPr/>
            </p14:nvContentPartPr>
            <p14:xfrm>
              <a:off x="5286047" y="5220759"/>
              <a:ext cx="1390680" cy="3697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D953E5A-4E61-7524-E4E0-6EC014E6C2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3407" y="5157759"/>
                <a:ext cx="1516320" cy="4953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C9E0802-68EA-6676-C995-6A7CCCFDB115}"/>
              </a:ext>
            </a:extLst>
          </p:cNvPr>
          <p:cNvSpPr txBox="1"/>
          <p:nvPr/>
        </p:nvSpPr>
        <p:spPr>
          <a:xfrm>
            <a:off x="5020961" y="5113425"/>
            <a:ext cx="19208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UOSense</a:t>
            </a:r>
            <a:endParaRPr lang="ko-KR" altLang="en-US" sz="2500" b="1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8" name="그림 7" descr="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47B1BD69-B9AF-9688-1BE7-27550A29DB2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8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10" b="95904" l="0" r="98776">
                        <a14:foregroundMark x1="408" y1="24096" x2="5510" y2="37831"/>
                        <a14:foregroundMark x1="17143" y1="73253" x2="24082" y2="73012"/>
                        <a14:foregroundMark x1="14898" y1="66024" x2="19592" y2="36627"/>
                        <a14:foregroundMark x1="19592" y1="36627" x2="24286" y2="32530"/>
                        <a14:foregroundMark x1="20408" y1="21446" x2="10816" y2="35422"/>
                        <a14:foregroundMark x1="10816" y1="35422" x2="14286" y2="54940"/>
                        <a14:foregroundMark x1="14286" y1="54940" x2="16531" y2="57590"/>
                        <a14:foregroundMark x1="14490" y1="58313" x2="9184" y2="37590"/>
                        <a14:foregroundMark x1="9184" y1="37590" x2="13878" y2="24337"/>
                        <a14:foregroundMark x1="7143" y1="38072" x2="11429" y2="57108"/>
                        <a14:foregroundMark x1="11429" y1="57108" x2="13469" y2="59759"/>
                        <a14:foregroundMark x1="15918" y1="24337" x2="32245" y2="19036"/>
                        <a14:foregroundMark x1="32245" y1="19036" x2="45306" y2="26988"/>
                        <a14:foregroundMark x1="45306" y1="26988" x2="46735" y2="28916"/>
                        <a14:foregroundMark x1="30000" y1="67229" x2="46939" y2="55904"/>
                        <a14:foregroundMark x1="46939" y1="55904" x2="47143" y2="55181"/>
                        <a14:foregroundMark x1="71633" y1="87952" x2="89592" y2="86506"/>
                        <a14:foregroundMark x1="90000" y1="89157" x2="89184" y2="95904"/>
                        <a14:foregroundMark x1="93673" y1="86747" x2="87959" y2="86024"/>
                        <a14:foregroundMark x1="84286" y1="27470" x2="82245" y2="10843"/>
                        <a14:foregroundMark x1="76327" y1="4096" x2="88163" y2="7229"/>
                        <a14:foregroundMark x1="84082" y1="4337" x2="86122" y2="4578"/>
                        <a14:foregroundMark x1="94694" y1="8916" x2="93469" y2="20964"/>
                        <a14:foregroundMark x1="98571" y1="13976" x2="98571" y2="18313"/>
                        <a14:foregroundMark x1="72245" y1="3614" x2="78163" y2="2410"/>
                        <a14:foregroundMark x1="82857" y1="79518" x2="79388" y2="81446"/>
                        <a14:foregroundMark x1="49388" y1="82410" x2="45714" y2="81446"/>
                        <a14:foregroundMark x1="13061" y1="92530" x2="14286" y2="94940"/>
                        <a14:foregroundMark x1="19184" y1="62169" x2="30816" y2="64096"/>
                        <a14:foregroundMark x1="35102" y1="37590" x2="36531" y2="36145"/>
                        <a14:foregroundMark x1="64490" y1="40482" x2="72041" y2="39518"/>
                        <a14:foregroundMark x1="59388" y1="38313" x2="54082" y2="43133"/>
                        <a14:foregroundMark x1="52041" y1="83133" x2="64898" y2="87470"/>
                        <a14:foregroundMark x1="64898" y1="87470" x2="81429" y2="82892"/>
                        <a14:foregroundMark x1="84286" y1="86024" x2="82041" y2="76867"/>
                        <a14:foregroundMark x1="79796" y1="76867" x2="79592" y2="79277"/>
                        <a14:foregroundMark x1="82653" y1="75904" x2="85102" y2="82169"/>
                        <a14:foregroundMark x1="93073" y1="51991" x2="91224" y2="60964"/>
                        <a14:foregroundMark x1="91224" y1="60964" x2="84490" y2="73012"/>
                        <a14:foregroundMark x1="97205" y1="42807" x2="97135" y2="43151"/>
                        <a14:foregroundMark x1="98367" y1="37108" x2="98223" y2="37815"/>
                        <a14:foregroundMark x1="89796" y1="30120" x2="97347" y2="37349"/>
                        <a14:foregroundMark x1="15918" y1="71084" x2="20408" y2="73494"/>
                        <a14:foregroundMark x1="15918" y1="70120" x2="19388" y2="74458"/>
                        <a14:foregroundMark x1="20612" y1="67229" x2="20612" y2="67229"/>
                        <a14:foregroundMark x1="18367" y1="66506" x2="19796" y2="74458"/>
                        <a14:foregroundMark x1="28776" y1="75181" x2="39592" y2="83614"/>
                        <a14:foregroundMark x1="39592" y1="83614" x2="51224" y2="77108"/>
                        <a14:foregroundMark x1="51224" y1="77108" x2="44490" y2="81205"/>
                        <a14:foregroundMark x1="28163" y1="77108" x2="37755" y2="82169"/>
                        <a14:foregroundMark x1="83061" y1="74699" x2="85918" y2="81687"/>
                        <a14:foregroundMark x1="94898" y1="43133" x2="94694" y2="54217"/>
                        <a14:foregroundMark x1="98776" y1="29639" x2="98776" y2="29639"/>
                        <a14:foregroundMark x1="28571" y1="79036" x2="35510" y2="81687"/>
                        <a14:foregroundMark x1="29388" y1="80241" x2="34082" y2="81928"/>
                        <a14:foregroundMark x1="15102" y1="72048" x2="19388" y2="75904"/>
                        <a14:foregroundMark x1="17143" y1="68916" x2="18776" y2="75663"/>
                        <a14:foregroundMark x1="83878" y1="89880" x2="92245" y2="90843"/>
                        <a14:foregroundMark x1="11020" y1="90843" x2="24286" y2="90120"/>
                        <a14:foregroundMark x1="24286" y1="90120" x2="51020" y2="91084"/>
                        <a14:foregroundMark x1="51020" y1="91084" x2="63878" y2="89398"/>
                        <a14:foregroundMark x1="63878" y1="89398" x2="84694" y2="90120"/>
                        <a14:backgroundMark x1="97367" y1="43196" x2="97755" y2="38313"/>
                        <a14:backgroundMark x1="97755" y1="38313" x2="97755" y2="38313"/>
                        <a14:backgroundMark x1="98367" y1="37831" x2="97959" y2="428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8" y="5027053"/>
            <a:ext cx="665250" cy="5634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82285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6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636FDE-D158-9976-D9F2-2436B8766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7E865F-6E2D-ACE0-2B55-5718B403EB98}"/>
              </a:ext>
            </a:extLst>
          </p:cNvPr>
          <p:cNvSpPr txBox="1"/>
          <p:nvPr/>
        </p:nvSpPr>
        <p:spPr>
          <a:xfrm>
            <a:off x="1899106" y="165527"/>
            <a:ext cx="7755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Highlight Design</a:t>
            </a:r>
          </a:p>
        </p:txBody>
      </p:sp>
      <p:pic>
        <p:nvPicPr>
          <p:cNvPr id="5" name="그래픽 4" descr="페인트 단색으로 채워진">
            <a:extLst>
              <a:ext uri="{FF2B5EF4-FFF2-40B4-BE49-F238E27FC236}">
                <a16:creationId xmlns:a16="http://schemas.microsoft.com/office/drawing/2014/main" id="{F1E507DC-0362-ABCD-716E-E231F79DA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7727" y="107228"/>
            <a:ext cx="566130" cy="566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4E9DE9-FEDA-8641-4DC3-1E5F367D03BB}"/>
              </a:ext>
            </a:extLst>
          </p:cNvPr>
          <p:cNvSpPr txBox="1"/>
          <p:nvPr/>
        </p:nvSpPr>
        <p:spPr>
          <a:xfrm>
            <a:off x="447994" y="1059561"/>
            <a:ext cx="625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01</a:t>
            </a:r>
            <a:endParaRPr lang="ko-KR" altLang="en-US" sz="30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65E75-D0E5-58CC-750C-A803BA053027}"/>
              </a:ext>
            </a:extLst>
          </p:cNvPr>
          <p:cNvSpPr txBox="1"/>
          <p:nvPr/>
        </p:nvSpPr>
        <p:spPr>
          <a:xfrm>
            <a:off x="6282426" y="1059561"/>
            <a:ext cx="6607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03</a:t>
            </a:r>
            <a:endParaRPr lang="ko-KR" altLang="en-US" sz="30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AA8EF1-E8D8-4F86-EBBD-FBB3B9464068}"/>
              </a:ext>
            </a:extLst>
          </p:cNvPr>
          <p:cNvSpPr txBox="1"/>
          <p:nvPr/>
        </p:nvSpPr>
        <p:spPr>
          <a:xfrm>
            <a:off x="497090" y="1505837"/>
            <a:ext cx="2503589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회원가입 화면</a:t>
            </a:r>
            <a:endParaRPr lang="en-US" altLang="ko-KR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5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algn="just"/>
            <a:r>
              <a:rPr lang="ko-KR" altLang="ko-KR" sz="1300" dirty="0" err="1">
                <a:solidFill>
                  <a:schemeClr val="bg1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웹메일</a:t>
            </a:r>
            <a:r>
              <a:rPr lang="ko-KR" altLang="ko-KR" sz="1300" dirty="0">
                <a:solidFill>
                  <a:schemeClr val="bg1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인증을 통한 회원가입 기능을 제공</a:t>
            </a:r>
            <a:r>
              <a:rPr lang="ko-KR" altLang="en-US" sz="1300" dirty="0">
                <a:solidFill>
                  <a:schemeClr val="bg1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한다</a:t>
            </a:r>
            <a:r>
              <a:rPr lang="en-US" altLang="ko-KR" sz="1300" dirty="0">
                <a:solidFill>
                  <a:schemeClr val="bg1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.</a:t>
            </a:r>
            <a:endParaRPr lang="ko-KR" altLang="en-US" sz="13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81BAD8-6837-6B43-367D-52751456CD0E}"/>
              </a:ext>
            </a:extLst>
          </p:cNvPr>
          <p:cNvSpPr txBox="1"/>
          <p:nvPr/>
        </p:nvSpPr>
        <p:spPr>
          <a:xfrm>
            <a:off x="6282426" y="1508882"/>
            <a:ext cx="2503589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리뷰 작성 화면</a:t>
            </a:r>
            <a:endParaRPr lang="en-US" altLang="ko-KR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5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ko-KR" altLang="ko-KR" sz="1300" dirty="0">
                <a:solidFill>
                  <a:schemeClr val="bg1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사용자는 별점과 텍스트 리뷰</a:t>
            </a:r>
            <a:r>
              <a:rPr lang="en-US" altLang="ko-KR" sz="1300" dirty="0">
                <a:solidFill>
                  <a:schemeClr val="bg1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ko-KR" sz="1300" dirty="0">
                <a:solidFill>
                  <a:schemeClr val="bg1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사진을 업로드할 수 있다</a:t>
            </a:r>
            <a:r>
              <a:rPr lang="en-US" altLang="ko-KR" sz="1300" dirty="0">
                <a:solidFill>
                  <a:schemeClr val="bg1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.</a:t>
            </a:r>
            <a:endParaRPr lang="ko-KR" altLang="en-US" sz="13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05EDCF-67DC-19BF-45B7-F9DB699E786A}"/>
              </a:ext>
            </a:extLst>
          </p:cNvPr>
          <p:cNvSpPr txBox="1"/>
          <p:nvPr/>
        </p:nvSpPr>
        <p:spPr>
          <a:xfrm>
            <a:off x="3286469" y="5096035"/>
            <a:ext cx="6607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02</a:t>
            </a:r>
            <a:endParaRPr lang="ko-KR" altLang="en-US" sz="30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8B01C-A639-7464-C0EC-21C5408AE2F1}"/>
              </a:ext>
            </a:extLst>
          </p:cNvPr>
          <p:cNvSpPr txBox="1"/>
          <p:nvPr/>
        </p:nvSpPr>
        <p:spPr>
          <a:xfrm>
            <a:off x="3286469" y="5594613"/>
            <a:ext cx="2503589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검색 결과 화면</a:t>
            </a:r>
            <a:endParaRPr lang="en-US" altLang="ko-KR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5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ko-KR" altLang="ko-KR" sz="1300" dirty="0">
                <a:solidFill>
                  <a:schemeClr val="bg1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지도의 마커와 리스트 형식으로</a:t>
            </a:r>
            <a:r>
              <a:rPr lang="en-US" altLang="ko-KR" sz="1300" dirty="0">
                <a:solidFill>
                  <a:schemeClr val="bg1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ko-KR" altLang="en-US" sz="13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검색 결과가 제공된다</a:t>
            </a:r>
            <a:r>
              <a:rPr lang="en-US" altLang="ko-KR" sz="13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.</a:t>
            </a:r>
            <a:endParaRPr lang="ko-KR" altLang="en-US" sz="13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F8B0C-7532-74B9-1CFF-D0B4172BFDFF}"/>
              </a:ext>
            </a:extLst>
          </p:cNvPr>
          <p:cNvSpPr txBox="1"/>
          <p:nvPr/>
        </p:nvSpPr>
        <p:spPr>
          <a:xfrm>
            <a:off x="9236598" y="5094476"/>
            <a:ext cx="6607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04</a:t>
            </a:r>
            <a:endParaRPr lang="ko-KR" altLang="en-US" sz="30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19A20-C271-4A50-9B10-F73368C6E4E1}"/>
              </a:ext>
            </a:extLst>
          </p:cNvPr>
          <p:cNvSpPr txBox="1"/>
          <p:nvPr/>
        </p:nvSpPr>
        <p:spPr>
          <a:xfrm>
            <a:off x="9236598" y="5594613"/>
            <a:ext cx="2503589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사용자 프로필 화면</a:t>
            </a:r>
            <a:endParaRPr lang="en-US" altLang="ko-KR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5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ko-KR" altLang="ko-KR" sz="1300" dirty="0">
                <a:solidFill>
                  <a:schemeClr val="bg1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사용자의 이름</a:t>
            </a:r>
            <a:r>
              <a:rPr lang="en-US" altLang="ko-KR" sz="1300" dirty="0">
                <a:solidFill>
                  <a:schemeClr val="bg1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ko-KR" sz="1300" dirty="0">
                <a:solidFill>
                  <a:schemeClr val="bg1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프로필 사진</a:t>
            </a:r>
            <a:r>
              <a:rPr lang="en-US" altLang="ko-KR" sz="1300" dirty="0">
                <a:solidFill>
                  <a:schemeClr val="bg1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ko-KR" sz="1300" dirty="0">
                <a:solidFill>
                  <a:schemeClr val="bg1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본인이 작성한 리뷰</a:t>
            </a:r>
            <a:r>
              <a:rPr lang="en-US" altLang="ko-KR" sz="13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ko-KR" altLang="ko-KR" sz="1300" dirty="0">
                <a:solidFill>
                  <a:schemeClr val="bg1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등의 정보가 제공된다</a:t>
            </a:r>
            <a:r>
              <a:rPr lang="en-US" altLang="ko-KR" sz="1300" dirty="0">
                <a:solidFill>
                  <a:schemeClr val="bg1"/>
                </a:solidFill>
                <a:effectLst/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.</a:t>
            </a:r>
            <a:endParaRPr lang="ko-KR" altLang="en-US" sz="13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pic>
        <p:nvPicPr>
          <p:cNvPr id="16" name="그림 1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24D9C7FC-D34C-3878-287A-A2595D37F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522" y="1314476"/>
            <a:ext cx="1716578" cy="3780000"/>
          </a:xfrm>
          <a:prstGeom prst="rect">
            <a:avLst/>
          </a:prstGeom>
        </p:spPr>
      </p:pic>
      <p:pic>
        <p:nvPicPr>
          <p:cNvPr id="18" name="그림 17" descr="텍스트, 스크린샷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5A78CF74-31F3-571D-413D-8F3B2B344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34" b="98410" l="1767" r="94700">
                        <a14:foregroundMark x1="10954" y1="4134" x2="44170" y2="16693"/>
                        <a14:foregroundMark x1="44170" y1="16693" x2="65018" y2="53577"/>
                        <a14:foregroundMark x1="5654" y1="4293" x2="3887" y2="46741"/>
                        <a14:foregroundMark x1="3887" y1="46741" x2="13781" y2="65183"/>
                        <a14:foregroundMark x1="13781" y1="65183" x2="34276" y2="67250"/>
                        <a14:foregroundMark x1="28975" y1="16375" x2="60424" y2="15421"/>
                        <a14:foregroundMark x1="60424" y1="15421" x2="61837" y2="15580"/>
                        <a14:foregroundMark x1="44170" y1="4610" x2="70318" y2="7949"/>
                        <a14:foregroundMark x1="70318" y1="7949" x2="78445" y2="23370"/>
                        <a14:foregroundMark x1="95406" y1="6518" x2="91166" y2="65660"/>
                        <a14:foregroundMark x1="55477" y1="4134" x2="43816" y2="4134"/>
                        <a14:foregroundMark x1="16608" y1="11924" x2="2120" y2="12401"/>
                        <a14:foregroundMark x1="12014" y1="40859" x2="3180" y2="49762"/>
                        <a14:foregroundMark x1="21908" y1="81240" x2="52297" y2="86804"/>
                        <a14:foregroundMark x1="52297" y1="86804" x2="74912" y2="67727"/>
                        <a14:foregroundMark x1="26502" y1="71383" x2="26148" y2="77583"/>
                        <a14:foregroundMark x1="14134" y1="75676" x2="18728" y2="90302"/>
                        <a14:foregroundMark x1="15901" y1="91892" x2="64664" y2="92846"/>
                        <a14:foregroundMark x1="64664" y1="92846" x2="79152" y2="86963"/>
                        <a14:foregroundMark x1="4947" y1="95231" x2="22968" y2="984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96" y="2403743"/>
            <a:ext cx="1700699" cy="3780000"/>
          </a:xfrm>
          <a:prstGeom prst="rect">
            <a:avLst/>
          </a:prstGeom>
        </p:spPr>
      </p:pic>
      <p:pic>
        <p:nvPicPr>
          <p:cNvPr id="20" name="그림 19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D62DB5D6-A7E5-F5DC-C5CC-45BA0BB78F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80" b="99226" l="2062" r="96564">
                        <a14:foregroundMark x1="687" y1="5108" x2="58076" y2="4180"/>
                        <a14:foregroundMark x1="58076" y1="4180" x2="38488" y2="21517"/>
                        <a14:foregroundMark x1="38488" y1="21517" x2="46392" y2="79876"/>
                        <a14:foregroundMark x1="46392" y1="79876" x2="48797" y2="81579"/>
                        <a14:foregroundMark x1="70103" y1="19659" x2="90722" y2="95820"/>
                        <a14:foregroundMark x1="90722" y1="95820" x2="89691" y2="95511"/>
                        <a14:foregroundMark x1="8591" y1="9598" x2="2062" y2="81269"/>
                        <a14:foregroundMark x1="2062" y1="81269" x2="12715" y2="93498"/>
                        <a14:foregroundMark x1="12715" y1="93498" x2="17526" y2="90712"/>
                        <a14:foregroundMark x1="50859" y1="2322" x2="97251" y2="8669"/>
                        <a14:foregroundMark x1="97251" y1="8669" x2="96907" y2="26625"/>
                        <a14:foregroundMark x1="96907" y1="26625" x2="90378" y2="30960"/>
                        <a14:foregroundMark x1="1375" y1="93189" x2="42268" y2="99226"/>
                        <a14:foregroundMark x1="42268" y1="99226" x2="82818" y2="94737"/>
                        <a14:foregroundMark x1="82818" y1="94737" x2="95189" y2="89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76" y="2403743"/>
            <a:ext cx="1702756" cy="37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77CF93-3457-483B-4215-58D42120642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015" t="1563" r="1774" b="2414"/>
          <a:stretch/>
        </p:blipFill>
        <p:spPr>
          <a:xfrm>
            <a:off x="3286469" y="1336560"/>
            <a:ext cx="1737023" cy="37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8915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6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99D3F8-51B0-0F33-6F34-6680A44CB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3818F-0AC8-3B93-9B70-E1C89DF558E4}"/>
              </a:ext>
            </a:extLst>
          </p:cNvPr>
          <p:cNvSpPr txBox="1"/>
          <p:nvPr/>
        </p:nvSpPr>
        <p:spPr>
          <a:xfrm>
            <a:off x="2218226" y="215018"/>
            <a:ext cx="7755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Final Architecture</a:t>
            </a:r>
          </a:p>
        </p:txBody>
      </p:sp>
      <p:pic>
        <p:nvPicPr>
          <p:cNvPr id="4" name="그래픽 3" descr="큰 붓 단색으로 채워진">
            <a:extLst>
              <a:ext uri="{FF2B5EF4-FFF2-40B4-BE49-F238E27FC236}">
                <a16:creationId xmlns:a16="http://schemas.microsoft.com/office/drawing/2014/main" id="{E4231DB7-E5D2-811B-8B92-5EA8E913D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8020" y="123134"/>
            <a:ext cx="547719" cy="54771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A03088-57C2-C231-C9C6-C8E6DC926BF9}"/>
              </a:ext>
            </a:extLst>
          </p:cNvPr>
          <p:cNvSpPr/>
          <p:nvPr/>
        </p:nvSpPr>
        <p:spPr>
          <a:xfrm>
            <a:off x="1877189" y="1322565"/>
            <a:ext cx="84384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, 전자제품, 스크린샷, 회로이(가) 표시된 사진&#10;&#10;자동 생성된 설명">
            <a:extLst>
              <a:ext uri="{FF2B5EF4-FFF2-40B4-BE49-F238E27FC236}">
                <a16:creationId xmlns:a16="http://schemas.microsoft.com/office/drawing/2014/main" id="{83445AF3-4DE3-190C-F8D4-354E72B807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3"/>
          <a:stretch/>
        </p:blipFill>
        <p:spPr>
          <a:xfrm>
            <a:off x="999326" y="1379569"/>
            <a:ext cx="10193349" cy="545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3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6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5D556C-9452-AFD3-9A91-4806C17CA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FF7319-15AF-140A-6D28-666185FBE5DE}"/>
              </a:ext>
            </a:extLst>
          </p:cNvPr>
          <p:cNvSpPr txBox="1"/>
          <p:nvPr/>
        </p:nvSpPr>
        <p:spPr>
          <a:xfrm>
            <a:off x="2218226" y="215018"/>
            <a:ext cx="7755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Teck Stack</a:t>
            </a:r>
          </a:p>
        </p:txBody>
      </p:sp>
      <p:pic>
        <p:nvPicPr>
          <p:cNvPr id="4" name="그래픽 3" descr="큰 붓 단색으로 채워진">
            <a:extLst>
              <a:ext uri="{FF2B5EF4-FFF2-40B4-BE49-F238E27FC236}">
                <a16:creationId xmlns:a16="http://schemas.microsoft.com/office/drawing/2014/main" id="{16C2A0A0-41A3-9C7D-14C6-CD4C386EA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8020" y="123134"/>
            <a:ext cx="547719" cy="54771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C48C52-0836-E5CF-5373-BC91664725B9}"/>
              </a:ext>
            </a:extLst>
          </p:cNvPr>
          <p:cNvSpPr/>
          <p:nvPr/>
        </p:nvSpPr>
        <p:spPr>
          <a:xfrm>
            <a:off x="1877189" y="1322565"/>
            <a:ext cx="84384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41DAD3-32A5-9664-A57C-32541404CEE8}"/>
              </a:ext>
            </a:extLst>
          </p:cNvPr>
          <p:cNvSpPr txBox="1"/>
          <p:nvPr/>
        </p:nvSpPr>
        <p:spPr>
          <a:xfrm>
            <a:off x="2275680" y="2179530"/>
            <a:ext cx="764064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en-US" altLang="ko-KR" sz="2800" b="1" dirty="0">
                <a:solidFill>
                  <a:srgbClr val="FFC00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Language</a:t>
            </a:r>
            <a:r>
              <a:rPr lang="en-US" altLang="ko-KR" sz="24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Kotlin, Java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en-US" altLang="ko-KR" sz="2800" b="1" dirty="0">
                <a:solidFill>
                  <a:srgbClr val="FFC00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Framework</a:t>
            </a:r>
            <a:r>
              <a:rPr lang="en-US" altLang="ko-KR" sz="24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Spring boot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en-US" altLang="ko-KR" sz="2800" b="1" dirty="0">
                <a:solidFill>
                  <a:srgbClr val="FFC00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Development Tool</a:t>
            </a:r>
            <a:r>
              <a:rPr lang="en-US" altLang="ko-KR" sz="24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Android Studio, IntelliJ, Git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en-US" altLang="ko-KR" sz="2800" b="1" dirty="0">
                <a:solidFill>
                  <a:srgbClr val="FFC00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Collaboration Tool</a:t>
            </a:r>
            <a:r>
              <a:rPr lang="en-US" altLang="ko-KR" sz="24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Notion, GitHub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en-US" altLang="ko-KR" sz="2800" b="1" dirty="0">
                <a:solidFill>
                  <a:srgbClr val="FFC00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Database</a:t>
            </a:r>
            <a:r>
              <a:rPr lang="en-US" altLang="ko-KR" sz="24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MySQL, Redis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en-US" altLang="ko-KR" sz="2800" b="1" dirty="0">
                <a:solidFill>
                  <a:srgbClr val="FFC00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Storage</a:t>
            </a:r>
            <a:r>
              <a:rPr lang="en-US" altLang="ko-KR" sz="24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AWS S3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en-US" altLang="ko-KR" sz="2800" b="1" dirty="0">
                <a:solidFill>
                  <a:srgbClr val="FFC00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Deploy</a:t>
            </a:r>
            <a:r>
              <a:rPr lang="en-US" altLang="ko-KR" sz="24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: AWS EC2</a:t>
            </a:r>
            <a:endParaRPr lang="ko-KR" altLang="en-US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34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6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C6F801-BA3F-2A0F-19CA-0CDBE6F4C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72A40-A3C0-727D-7157-FB1F3222CA5B}"/>
              </a:ext>
            </a:extLst>
          </p:cNvPr>
          <p:cNvSpPr txBox="1"/>
          <p:nvPr/>
        </p:nvSpPr>
        <p:spPr>
          <a:xfrm>
            <a:off x="2218225" y="2534079"/>
            <a:ext cx="7755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Live Demo</a:t>
            </a:r>
          </a:p>
        </p:txBody>
      </p:sp>
      <p:pic>
        <p:nvPicPr>
          <p:cNvPr id="5" name="그래픽 4" descr="비디오 카메라 단색으로 채워진">
            <a:extLst>
              <a:ext uri="{FF2B5EF4-FFF2-40B4-BE49-F238E27FC236}">
                <a16:creationId xmlns:a16="http://schemas.microsoft.com/office/drawing/2014/main" id="{44D3043E-FDA5-9B35-B488-40C6411B3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6138" y="2470108"/>
            <a:ext cx="639773" cy="63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6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6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2F0F0-5B8D-4177-B8A0-99168EF8F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6712F10-E1CF-6F71-6CFF-F9BFE5AFB127}"/>
              </a:ext>
            </a:extLst>
          </p:cNvPr>
          <p:cNvSpPr txBox="1"/>
          <p:nvPr/>
        </p:nvSpPr>
        <p:spPr>
          <a:xfrm>
            <a:off x="2046393" y="329157"/>
            <a:ext cx="7755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Test result</a:t>
            </a:r>
          </a:p>
        </p:txBody>
      </p:sp>
      <p:pic>
        <p:nvPicPr>
          <p:cNvPr id="13" name="그래픽 12" descr="원형 차트 단색으로 채워진">
            <a:extLst>
              <a:ext uri="{FF2B5EF4-FFF2-40B4-BE49-F238E27FC236}">
                <a16:creationId xmlns:a16="http://schemas.microsoft.com/office/drawing/2014/main" id="{800FCF01-3890-66E6-67AD-6AFB1CCE8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2668" y="246310"/>
            <a:ext cx="590678" cy="5906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6B5F7E-FF59-D43C-F4B6-853D1842B344}"/>
              </a:ext>
            </a:extLst>
          </p:cNvPr>
          <p:cNvSpPr txBox="1"/>
          <p:nvPr/>
        </p:nvSpPr>
        <p:spPr>
          <a:xfrm>
            <a:off x="3667440" y="6029156"/>
            <a:ext cx="1979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비밀번호 확인 불일치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928A80-70A0-B872-0C51-FCAAA2723767}"/>
              </a:ext>
            </a:extLst>
          </p:cNvPr>
          <p:cNvSpPr txBox="1"/>
          <p:nvPr/>
        </p:nvSpPr>
        <p:spPr>
          <a:xfrm>
            <a:off x="876832" y="6029156"/>
            <a:ext cx="1652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 err="1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웹메일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인증 완료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0FEC96-E3B5-7A87-C119-8E619265A221}"/>
              </a:ext>
            </a:extLst>
          </p:cNvPr>
          <p:cNvSpPr txBox="1"/>
          <p:nvPr/>
        </p:nvSpPr>
        <p:spPr>
          <a:xfrm>
            <a:off x="9591457" y="6029156"/>
            <a:ext cx="2088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사용자 계정 생성 완료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1B740C9-4A23-3481-D4D8-17908BD38FF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"/>
          <a:stretch/>
        </p:blipFill>
        <p:spPr>
          <a:xfrm>
            <a:off x="3629473" y="1427667"/>
            <a:ext cx="2055600" cy="4500000"/>
          </a:xfrm>
          <a:prstGeom prst="rect">
            <a:avLst/>
          </a:prstGeom>
        </p:spPr>
      </p:pic>
      <p:pic>
        <p:nvPicPr>
          <p:cNvPr id="5" name="그림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B7D17635-1C7F-05C3-2CD8-1C87A1D80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"/>
          <a:stretch/>
        </p:blipFill>
        <p:spPr>
          <a:xfrm>
            <a:off x="675807" y="1427667"/>
            <a:ext cx="2054135" cy="4500000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A894C7B-2B85-633B-29B2-0E63F604F8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" b="1"/>
          <a:stretch/>
        </p:blipFill>
        <p:spPr>
          <a:xfrm>
            <a:off x="6648966" y="1427667"/>
            <a:ext cx="2051719" cy="45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7B8F51-A142-08A6-0CD4-9ABAEB4E3048}"/>
              </a:ext>
            </a:extLst>
          </p:cNvPr>
          <p:cNvSpPr txBox="1"/>
          <p:nvPr/>
        </p:nvSpPr>
        <p:spPr>
          <a:xfrm>
            <a:off x="6848783" y="6030638"/>
            <a:ext cx="1652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중복 닉네임 입력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9EB1FD-76FC-827D-A094-AC1A9DDFCC55}"/>
              </a:ext>
            </a:extLst>
          </p:cNvPr>
          <p:cNvCxnSpPr/>
          <p:nvPr/>
        </p:nvCxnSpPr>
        <p:spPr>
          <a:xfrm>
            <a:off x="9141367" y="1427667"/>
            <a:ext cx="0" cy="4500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E494A45-13C7-46AA-75FD-D278A9F37229}"/>
              </a:ext>
            </a:extLst>
          </p:cNvPr>
          <p:cNvCxnSpPr/>
          <p:nvPr/>
        </p:nvCxnSpPr>
        <p:spPr>
          <a:xfrm>
            <a:off x="6157661" y="1427667"/>
            <a:ext cx="0" cy="4500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AE5CA5-3064-83F8-DCDD-3FD83483E529}"/>
              </a:ext>
            </a:extLst>
          </p:cNvPr>
          <p:cNvCxnSpPr/>
          <p:nvPr/>
        </p:nvCxnSpPr>
        <p:spPr>
          <a:xfrm>
            <a:off x="3202530" y="1427667"/>
            <a:ext cx="0" cy="4500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그림 2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AF7C3F1-293C-BC0A-ECBF-FE23835709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937"/>
          <a:stretch/>
        </p:blipFill>
        <p:spPr>
          <a:xfrm>
            <a:off x="9632672" y="1427667"/>
            <a:ext cx="200640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4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6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5FC5B9-38D5-D840-554A-B067DF083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EDD2398-66A3-B2AC-51F9-D8DCD8559C1C}"/>
              </a:ext>
            </a:extLst>
          </p:cNvPr>
          <p:cNvSpPr txBox="1"/>
          <p:nvPr/>
        </p:nvSpPr>
        <p:spPr>
          <a:xfrm>
            <a:off x="2046393" y="329157"/>
            <a:ext cx="7755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Test result</a:t>
            </a:r>
          </a:p>
        </p:txBody>
      </p:sp>
      <p:pic>
        <p:nvPicPr>
          <p:cNvPr id="15" name="그래픽 14" descr="원형 차트 단색으로 채워진">
            <a:extLst>
              <a:ext uri="{FF2B5EF4-FFF2-40B4-BE49-F238E27FC236}">
                <a16:creationId xmlns:a16="http://schemas.microsoft.com/office/drawing/2014/main" id="{0CFEA0D7-C466-7716-C802-70A0155AC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2668" y="246310"/>
            <a:ext cx="590678" cy="5906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04DBF2-C3F7-AB57-2807-083C3F80B2B1}"/>
              </a:ext>
            </a:extLst>
          </p:cNvPr>
          <p:cNvSpPr txBox="1"/>
          <p:nvPr/>
        </p:nvSpPr>
        <p:spPr>
          <a:xfrm>
            <a:off x="2910629" y="6001587"/>
            <a:ext cx="1774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부적절한 리뷰 삭제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244E44D-E9A0-CBF4-D657-3C987FBB26D7}"/>
              </a:ext>
            </a:extLst>
          </p:cNvPr>
          <p:cNvCxnSpPr>
            <a:cxnSpLocks/>
          </p:cNvCxnSpPr>
          <p:nvPr/>
        </p:nvCxnSpPr>
        <p:spPr>
          <a:xfrm>
            <a:off x="6096000" y="1507498"/>
            <a:ext cx="0" cy="4500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0192CAB-C700-F53A-6473-45C732CD1EF3}"/>
              </a:ext>
            </a:extLst>
          </p:cNvPr>
          <p:cNvSpPr txBox="1"/>
          <p:nvPr/>
        </p:nvSpPr>
        <p:spPr>
          <a:xfrm>
            <a:off x="7293769" y="6010262"/>
            <a:ext cx="2876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정보수정제안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pic>
        <p:nvPicPr>
          <p:cNvPr id="3" name="그림 2" descr="텍스트, 스크린샷, 모바일 기기, 통신 장치이(가) 표시된 사진&#10;&#10;자동 생성된 설명">
            <a:extLst>
              <a:ext uri="{FF2B5EF4-FFF2-40B4-BE49-F238E27FC236}">
                <a16:creationId xmlns:a16="http://schemas.microsoft.com/office/drawing/2014/main" id="{0D2CC4FA-7277-3816-86AA-8B02188B7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41" b="97240" l="10638" r="78723">
                        <a14:foregroundMark x1="10426" y1="4768" x2="42766" y2="8657"/>
                        <a14:foregroundMark x1="42766" y1="8657" x2="50426" y2="19448"/>
                        <a14:foregroundMark x1="50426" y1="19448" x2="32128" y2="45420"/>
                        <a14:foregroundMark x1="9787" y1="7277" x2="25532" y2="4141"/>
                        <a14:foregroundMark x1="25532" y1="4141" x2="30000" y2="4141"/>
                        <a14:foregroundMark x1="45745" y1="4141" x2="67660" y2="5144"/>
                        <a14:foregroundMark x1="67660" y1="5144" x2="78723" y2="13300"/>
                        <a14:foregroundMark x1="78723" y1="13300" x2="71702" y2="39900"/>
                        <a14:foregroundMark x1="41064" y1="6901" x2="51489" y2="6901"/>
                        <a14:foregroundMark x1="12766" y1="6901" x2="8511" y2="58218"/>
                        <a14:foregroundMark x1="8511" y1="58218" x2="10851" y2="73902"/>
                        <a14:foregroundMark x1="10851" y1="73902" x2="44043" y2="54580"/>
                        <a14:foregroundMark x1="26809" y1="37014" x2="21277" y2="37892"/>
                        <a14:foregroundMark x1="9149" y1="73777" x2="11064" y2="96110"/>
                        <a14:foregroundMark x1="11064" y1="96110" x2="37447" y2="99373"/>
                        <a14:foregroundMark x1="37447" y1="99373" x2="68085" y2="97240"/>
                        <a14:foregroundMark x1="68085" y1="97240" x2="78723" y2="76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75" t="2741" r="19579"/>
          <a:stretch/>
        </p:blipFill>
        <p:spPr>
          <a:xfrm>
            <a:off x="2910629" y="1427667"/>
            <a:ext cx="1987603" cy="45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1A4674-98DB-E047-5CEE-C9F0561DC6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95" b="97552" l="1579" r="88421">
                        <a14:foregroundMark x1="2105" y1="3737" x2="18947" y2="4381"/>
                        <a14:foregroundMark x1="18947" y1="4381" x2="54211" y2="22294"/>
                        <a14:foregroundMark x1="54211" y1="22294" x2="66842" y2="35309"/>
                        <a14:foregroundMark x1="66842" y1="35309" x2="66842" y2="35438"/>
                        <a14:foregroundMark x1="5789" y1="3995" x2="11842" y2="45103"/>
                        <a14:foregroundMark x1="11842" y1="45103" x2="22368" y2="59794"/>
                        <a14:foregroundMark x1="22368" y1="59794" x2="59211" y2="7732"/>
                        <a14:foregroundMark x1="59211" y1="7732" x2="59737" y2="7474"/>
                        <a14:foregroundMark x1="40263" y1="5541" x2="59737" y2="5284"/>
                        <a14:foregroundMark x1="59737" y1="5284" x2="59737" y2="5284"/>
                        <a14:foregroundMark x1="36842" y1="11340" x2="65789" y2="9021"/>
                        <a14:foregroundMark x1="65789" y1="9021" x2="84211" y2="15851"/>
                        <a14:foregroundMark x1="84211" y1="15851" x2="84474" y2="17139"/>
                        <a14:foregroundMark x1="28158" y1="6443" x2="81316" y2="4381"/>
                        <a14:foregroundMark x1="81316" y1="4381" x2="87632" y2="11598"/>
                        <a14:foregroundMark x1="87632" y1="11598" x2="83947" y2="52448"/>
                        <a14:foregroundMark x1="526" y1="56314" x2="28421" y2="67912"/>
                        <a14:foregroundMark x1="28421" y1="67912" x2="38947" y2="56959"/>
                        <a14:foregroundMark x1="38947" y1="56959" x2="8421" y2="63660"/>
                        <a14:foregroundMark x1="8421" y1="63660" x2="1579" y2="63015"/>
                        <a14:foregroundMark x1="10263" y1="83119" x2="51053" y2="76289"/>
                        <a14:foregroundMark x1="51053" y1="76289" x2="68421" y2="79768"/>
                        <a14:foregroundMark x1="68421" y1="79768" x2="68421" y2="80799"/>
                        <a14:foregroundMark x1="10263" y1="86856" x2="31579" y2="95361"/>
                        <a14:foregroundMark x1="31579" y1="95361" x2="56579" y2="90722"/>
                        <a14:foregroundMark x1="56579" y1="90722" x2="61842" y2="82474"/>
                        <a14:foregroundMark x1="14211" y1="95619" x2="71053" y2="97552"/>
                        <a14:foregroundMark x1="71053" y1="97552" x2="87105" y2="97552"/>
                        <a14:foregroundMark x1="87105" y1="97552" x2="88421" y2="97552"/>
                      </a14:backgroundRemoval>
                    </a14:imgEffect>
                  </a14:imgLayer>
                </a14:imgProps>
              </a:ext>
            </a:extLst>
          </a:blip>
          <a:srcRect l="1854" t="1875" r="7315"/>
          <a:stretch/>
        </p:blipFill>
        <p:spPr>
          <a:xfrm>
            <a:off x="7293769" y="1427667"/>
            <a:ext cx="203981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6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6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789311-BC06-BBEE-4BAB-14F8ACFC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401582-BD26-BFA8-CF23-F038E7F409C2}"/>
              </a:ext>
            </a:extLst>
          </p:cNvPr>
          <p:cNvSpPr txBox="1"/>
          <p:nvPr/>
        </p:nvSpPr>
        <p:spPr>
          <a:xfrm>
            <a:off x="2218226" y="552152"/>
            <a:ext cx="7755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Postmortem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EDCC910-9813-5B7C-A515-3F2C2B29D08E}"/>
              </a:ext>
            </a:extLst>
          </p:cNvPr>
          <p:cNvSpPr/>
          <p:nvPr/>
        </p:nvSpPr>
        <p:spPr>
          <a:xfrm>
            <a:off x="1228782" y="1831703"/>
            <a:ext cx="1080000" cy="108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BA87FDA-57BC-86D3-C6A6-DEE75A23F743}"/>
              </a:ext>
            </a:extLst>
          </p:cNvPr>
          <p:cNvSpPr/>
          <p:nvPr/>
        </p:nvSpPr>
        <p:spPr>
          <a:xfrm>
            <a:off x="1271741" y="2730664"/>
            <a:ext cx="987994" cy="3620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586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일정 준수</a:t>
            </a:r>
          </a:p>
        </p:txBody>
      </p:sp>
      <p:pic>
        <p:nvPicPr>
          <p:cNvPr id="6" name="그래픽 5" descr="일일 일정표 단색으로 채워진">
            <a:extLst>
              <a:ext uri="{FF2B5EF4-FFF2-40B4-BE49-F238E27FC236}">
                <a16:creationId xmlns:a16="http://schemas.microsoft.com/office/drawing/2014/main" id="{543016D0-F326-4558-F156-6F43E8454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445" y="2020876"/>
            <a:ext cx="698585" cy="6985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3932226-D173-6C54-D651-2D8866C4D9F1}"/>
              </a:ext>
            </a:extLst>
          </p:cNvPr>
          <p:cNvSpPr/>
          <p:nvPr/>
        </p:nvSpPr>
        <p:spPr>
          <a:xfrm>
            <a:off x="505737" y="3190048"/>
            <a:ext cx="2520000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E804A22-0EB0-9375-F35C-EA411B1CB9DD}"/>
              </a:ext>
            </a:extLst>
          </p:cNvPr>
          <p:cNvSpPr/>
          <p:nvPr/>
        </p:nvSpPr>
        <p:spPr>
          <a:xfrm>
            <a:off x="4125464" y="1832431"/>
            <a:ext cx="1080000" cy="108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1B4013-DC5D-E664-6859-FEE7A840F0DC}"/>
              </a:ext>
            </a:extLst>
          </p:cNvPr>
          <p:cNvSpPr/>
          <p:nvPr/>
        </p:nvSpPr>
        <p:spPr>
          <a:xfrm>
            <a:off x="4168423" y="2731392"/>
            <a:ext cx="987994" cy="3620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586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목표 달성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6EDD79-0273-25E7-BFC0-D4D8C78CAE5B}"/>
              </a:ext>
            </a:extLst>
          </p:cNvPr>
          <p:cNvSpPr/>
          <p:nvPr/>
        </p:nvSpPr>
        <p:spPr>
          <a:xfrm>
            <a:off x="3402419" y="3190776"/>
            <a:ext cx="2520000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과녁 단색으로 채워진">
            <a:extLst>
              <a:ext uri="{FF2B5EF4-FFF2-40B4-BE49-F238E27FC236}">
                <a16:creationId xmlns:a16="http://schemas.microsoft.com/office/drawing/2014/main" id="{0D29E242-42A8-3858-5CE0-ADFF7E556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6335" y="2047349"/>
            <a:ext cx="652167" cy="65216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2396A5AC-6588-F369-04A9-7ED55C868836}"/>
              </a:ext>
            </a:extLst>
          </p:cNvPr>
          <p:cNvSpPr/>
          <p:nvPr/>
        </p:nvSpPr>
        <p:spPr>
          <a:xfrm>
            <a:off x="7029723" y="1831703"/>
            <a:ext cx="1080000" cy="108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F50F2E0-93F5-98EC-EBAA-9E5112DCC645}"/>
              </a:ext>
            </a:extLst>
          </p:cNvPr>
          <p:cNvSpPr/>
          <p:nvPr/>
        </p:nvSpPr>
        <p:spPr>
          <a:xfrm>
            <a:off x="7072682" y="2730664"/>
            <a:ext cx="987994" cy="3620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586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개선 방안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E20469-4D0B-CAA8-6903-09007FF84FDF}"/>
              </a:ext>
            </a:extLst>
          </p:cNvPr>
          <p:cNvSpPr/>
          <p:nvPr/>
        </p:nvSpPr>
        <p:spPr>
          <a:xfrm>
            <a:off x="6306678" y="3190048"/>
            <a:ext cx="2520000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배지 체크 표시1 단색으로 채워진">
            <a:extLst>
              <a:ext uri="{FF2B5EF4-FFF2-40B4-BE49-F238E27FC236}">
                <a16:creationId xmlns:a16="http://schemas.microsoft.com/office/drawing/2014/main" id="{DD9A59B5-6973-C1C0-2397-789178ED6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97696" y="2002721"/>
            <a:ext cx="737964" cy="737964"/>
          </a:xfrm>
          <a:prstGeom prst="rect">
            <a:avLst/>
          </a:prstGeom>
        </p:spPr>
      </p:pic>
      <p:pic>
        <p:nvPicPr>
          <p:cNvPr id="21" name="그래픽 20" descr="반사 단색으로 채워진">
            <a:extLst>
              <a:ext uri="{FF2B5EF4-FFF2-40B4-BE49-F238E27FC236}">
                <a16:creationId xmlns:a16="http://schemas.microsoft.com/office/drawing/2014/main" id="{8E093595-FFE0-C96A-1F1C-CB9850AF30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04343" y="444415"/>
            <a:ext cx="514478" cy="514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624DE2-6D43-B402-E978-EAB2C441D607}"/>
              </a:ext>
            </a:extLst>
          </p:cNvPr>
          <p:cNvSpPr txBox="1"/>
          <p:nvPr/>
        </p:nvSpPr>
        <p:spPr>
          <a:xfrm>
            <a:off x="434276" y="3470130"/>
            <a:ext cx="275267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예상일정과 실제 일정 간의 차이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→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초기 기획에 시간을 과다 투입한 결과 개발이 상대적으로 촉박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→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작업량 과소평가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1A48D-9D79-E73E-AB7D-869326B2A3F3}"/>
              </a:ext>
            </a:extLst>
          </p:cNvPr>
          <p:cNvSpPr txBox="1"/>
          <p:nvPr/>
        </p:nvSpPr>
        <p:spPr>
          <a:xfrm>
            <a:off x="3333485" y="3470129"/>
            <a:ext cx="275267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초기 기획보다 다소 축소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→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부적절한 리뷰 작성자에게 경고 메시지 전송</a:t>
            </a:r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→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커뮤니티 기능 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→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정보수정제안 기타 정보 입력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1DB7622-5E13-D7A8-C462-33418496106B}"/>
              </a:ext>
            </a:extLst>
          </p:cNvPr>
          <p:cNvSpPr/>
          <p:nvPr/>
        </p:nvSpPr>
        <p:spPr>
          <a:xfrm>
            <a:off x="9933982" y="1832431"/>
            <a:ext cx="1080000" cy="108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A2E3E16-FA09-7760-AF7A-D9583147B431}"/>
              </a:ext>
            </a:extLst>
          </p:cNvPr>
          <p:cNvSpPr/>
          <p:nvPr/>
        </p:nvSpPr>
        <p:spPr>
          <a:xfrm>
            <a:off x="9976941" y="2731392"/>
            <a:ext cx="987994" cy="3620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00586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좋았던 점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FA08C4-13EB-6630-4A20-88424E2ADA8A}"/>
              </a:ext>
            </a:extLst>
          </p:cNvPr>
          <p:cNvSpPr/>
          <p:nvPr/>
        </p:nvSpPr>
        <p:spPr>
          <a:xfrm>
            <a:off x="9210937" y="3190776"/>
            <a:ext cx="2520000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엄지척 기호 단색으로 채워진">
            <a:extLst>
              <a:ext uri="{FF2B5EF4-FFF2-40B4-BE49-F238E27FC236}">
                <a16:creationId xmlns:a16="http://schemas.microsoft.com/office/drawing/2014/main" id="{40156C6B-2971-DF35-0DEB-39520329DF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67713" y="2020876"/>
            <a:ext cx="607842" cy="6078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8F1FEE-E361-AB72-CB49-E5AA008FFAE8}"/>
              </a:ext>
            </a:extLst>
          </p:cNvPr>
          <p:cNvSpPr txBox="1"/>
          <p:nvPr/>
        </p:nvSpPr>
        <p:spPr>
          <a:xfrm>
            <a:off x="6232694" y="3429000"/>
            <a:ext cx="28495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철저한 작업 시간 예측</a:t>
            </a:r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기획과 개발의 합리적 시간 분배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작업 계획 세분화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여유 시간 포함</a:t>
            </a:r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FCC655-18CA-19AE-513B-49E523E59283}"/>
              </a:ext>
            </a:extLst>
          </p:cNvPr>
          <p:cNvSpPr txBox="1"/>
          <p:nvPr/>
        </p:nvSpPr>
        <p:spPr>
          <a:xfrm>
            <a:off x="9210937" y="3428999"/>
            <a:ext cx="28495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상세한 초기 기획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상호간 즉각적인 소통</a:t>
            </a:r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효율적인 업무 분담</a:t>
            </a:r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51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1277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3C4F6-9EEE-95E0-2C31-B94A6195A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아쿠아, 폰트이(가) 표시된 사진&#10;&#10;자동 생성된 설명">
            <a:extLst>
              <a:ext uri="{FF2B5EF4-FFF2-40B4-BE49-F238E27FC236}">
                <a16:creationId xmlns:a16="http://schemas.microsoft.com/office/drawing/2014/main" id="{E2853AB0-8F8B-3A76-8BD9-5125C2E57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6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6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AE677E-0880-B8ED-CE91-7D484843E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F5AE73-EE22-9389-8B04-DCBA5D4086C2}"/>
              </a:ext>
            </a:extLst>
          </p:cNvPr>
          <p:cNvSpPr txBox="1"/>
          <p:nvPr/>
        </p:nvSpPr>
        <p:spPr>
          <a:xfrm>
            <a:off x="2218226" y="552152"/>
            <a:ext cx="7755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Member Introduction</a:t>
            </a:r>
            <a:endParaRPr lang="ko-KR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pic>
        <p:nvPicPr>
          <p:cNvPr id="7" name="그림 6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2464D8D4-AE43-6899-4A18-31480C733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88" y="1647777"/>
            <a:ext cx="10198624" cy="2495678"/>
          </a:xfrm>
          <a:prstGeom prst="rect">
            <a:avLst/>
          </a:prstGeom>
        </p:spPr>
      </p:pic>
      <p:pic>
        <p:nvPicPr>
          <p:cNvPr id="9" name="그래픽 8" descr="혼란스러운 사람 단색으로 채워진">
            <a:extLst>
              <a:ext uri="{FF2B5EF4-FFF2-40B4-BE49-F238E27FC236}">
                <a16:creationId xmlns:a16="http://schemas.microsoft.com/office/drawing/2014/main" id="{E220D38C-5D57-23A3-5D26-E95905C02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4591" y="552152"/>
            <a:ext cx="647135" cy="647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4439FB-B3BA-9B7B-A023-A9A571640277}"/>
              </a:ext>
            </a:extLst>
          </p:cNvPr>
          <p:cNvSpPr txBox="1"/>
          <p:nvPr/>
        </p:nvSpPr>
        <p:spPr>
          <a:xfrm>
            <a:off x="1870738" y="4143455"/>
            <a:ext cx="1651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조장</a:t>
            </a:r>
            <a:endParaRPr lang="en-US" altLang="ko-KR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Front-End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개발담당</a:t>
            </a:r>
            <a:r>
              <a:rPr lang="en-US" altLang="ko-KR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(FE)</a:t>
            </a:r>
            <a:endParaRPr lang="ko-KR" altLang="en-US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6617F-08E4-0334-C655-DB24BE6D9738}"/>
              </a:ext>
            </a:extLst>
          </p:cNvPr>
          <p:cNvSpPr txBox="1"/>
          <p:nvPr/>
        </p:nvSpPr>
        <p:spPr>
          <a:xfrm>
            <a:off x="3736358" y="4143455"/>
            <a:ext cx="1651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-Scrum master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-Front-End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소통담당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E56A6-9990-1DF7-4D43-442EB40584DD}"/>
              </a:ext>
            </a:extLst>
          </p:cNvPr>
          <p:cNvSpPr txBox="1"/>
          <p:nvPr/>
        </p:nvSpPr>
        <p:spPr>
          <a:xfrm>
            <a:off x="5388209" y="4143455"/>
            <a:ext cx="1651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-BE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개발담당</a:t>
            </a:r>
            <a:r>
              <a:rPr lang="en-US" altLang="ko-KR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(BE)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67E8C-E50B-711D-888D-8A3121F86FBB}"/>
              </a:ext>
            </a:extLst>
          </p:cNvPr>
          <p:cNvSpPr txBox="1"/>
          <p:nvPr/>
        </p:nvSpPr>
        <p:spPr>
          <a:xfrm>
            <a:off x="7040060" y="4143455"/>
            <a:ext cx="1651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-Front-End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문서담당</a:t>
            </a:r>
            <a:endParaRPr lang="en-US" altLang="ko-KR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37071-E914-00CE-FFD8-C0B484DEC547}"/>
              </a:ext>
            </a:extLst>
          </p:cNvPr>
          <p:cNvSpPr txBox="1"/>
          <p:nvPr/>
        </p:nvSpPr>
        <p:spPr>
          <a:xfrm>
            <a:off x="8775784" y="4147981"/>
            <a:ext cx="1651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-Back-End</a:t>
            </a:r>
          </a:p>
          <a:p>
            <a:r>
              <a:rPr lang="en-US" altLang="ko-KR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디자인담당</a:t>
            </a:r>
            <a:endParaRPr lang="en-US" altLang="ko-KR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92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6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2E9C71-AC3C-86F7-0ADF-8912E4937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EB6F28-B412-6B1D-E4A1-57D004BD0292}"/>
              </a:ext>
            </a:extLst>
          </p:cNvPr>
          <p:cNvSpPr txBox="1"/>
          <p:nvPr/>
        </p:nvSpPr>
        <p:spPr>
          <a:xfrm>
            <a:off x="2218226" y="529725"/>
            <a:ext cx="7755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Project Introduction</a:t>
            </a:r>
            <a:endParaRPr lang="ko-KR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6B72C0C-A14E-A86E-6D2E-6F6996DCE68D}"/>
              </a:ext>
            </a:extLst>
          </p:cNvPr>
          <p:cNvGrpSpPr/>
          <p:nvPr/>
        </p:nvGrpSpPr>
        <p:grpSpPr>
          <a:xfrm>
            <a:off x="2367395" y="1884032"/>
            <a:ext cx="1784820" cy="803936"/>
            <a:chOff x="2406471" y="1884032"/>
            <a:chExt cx="1784820" cy="803936"/>
          </a:xfrm>
        </p:grpSpPr>
        <p:sp>
          <p:nvSpPr>
            <p:cNvPr id="3" name="순서도: 수행의 시작/종료 2">
              <a:extLst>
                <a:ext uri="{FF2B5EF4-FFF2-40B4-BE49-F238E27FC236}">
                  <a16:creationId xmlns:a16="http://schemas.microsoft.com/office/drawing/2014/main" id="{79C99FB0-6A9C-2570-F16B-FD4A311A0F1C}"/>
                </a:ext>
              </a:extLst>
            </p:cNvPr>
            <p:cNvSpPr/>
            <p:nvPr/>
          </p:nvSpPr>
          <p:spPr>
            <a:xfrm>
              <a:off x="2406471" y="2154056"/>
              <a:ext cx="1626282" cy="533912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00586D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목적</a:t>
              </a:r>
            </a:p>
          </p:txBody>
        </p:sp>
        <p:pic>
          <p:nvPicPr>
            <p:cNvPr id="4" name="그래픽 3" descr="돋보기 단색으로 채워진">
              <a:extLst>
                <a:ext uri="{FF2B5EF4-FFF2-40B4-BE49-F238E27FC236}">
                  <a16:creationId xmlns:a16="http://schemas.microsoft.com/office/drawing/2014/main" id="{C5EE130D-324D-63F4-1FEE-92DB1A287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53386">
              <a:off x="3772447" y="1884032"/>
              <a:ext cx="418844" cy="418844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C3FC6C-038E-46AD-B640-AF0E67B61921}"/>
              </a:ext>
            </a:extLst>
          </p:cNvPr>
          <p:cNvSpPr/>
          <p:nvPr/>
        </p:nvSpPr>
        <p:spPr>
          <a:xfrm>
            <a:off x="1056654" y="2858654"/>
            <a:ext cx="4406303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9605B-BCFB-FF9C-AE1F-F4D74C2AB36F}"/>
              </a:ext>
            </a:extLst>
          </p:cNvPr>
          <p:cNvSpPr txBox="1"/>
          <p:nvPr/>
        </p:nvSpPr>
        <p:spPr>
          <a:xfrm>
            <a:off x="1056652" y="3134731"/>
            <a:ext cx="4406303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sz="17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식당 선택 시 드는 시간과 고민 절감</a:t>
            </a:r>
            <a:endParaRPr lang="en-US" altLang="ko-KR" sz="17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/>
            <a:endParaRPr lang="en-US" altLang="ko-KR" sz="20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ts val="20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sz="17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시립대</a:t>
            </a:r>
            <a:r>
              <a:rPr lang="ko-KR" altLang="en-US" sz="17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학생들의 리뷰로만 구성해 신뢰성 제고</a:t>
            </a:r>
            <a:endParaRPr lang="en-US" altLang="ko-KR" sz="20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ts val="20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sz="17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양질의 데이터를 바탕으로 맛집 선택의 질 향상</a:t>
            </a:r>
            <a:endParaRPr lang="en-US" altLang="ko-KR" sz="20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>
              <a:lnSpc>
                <a:spcPts val="20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sz="17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캠퍼스 주변에서 보다 만족스러운 외식 경험 제공</a:t>
            </a:r>
            <a:endParaRPr lang="en-US" altLang="ko-KR" sz="17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BD54DB-161E-C643-68C4-A68C4B3E5AC0}"/>
              </a:ext>
            </a:extLst>
          </p:cNvPr>
          <p:cNvSpPr/>
          <p:nvPr/>
        </p:nvSpPr>
        <p:spPr>
          <a:xfrm>
            <a:off x="1056652" y="2858654"/>
            <a:ext cx="4406303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42FED0-57C1-6B5A-469C-0B1B2A726689}"/>
              </a:ext>
            </a:extLst>
          </p:cNvPr>
          <p:cNvSpPr/>
          <p:nvPr/>
        </p:nvSpPr>
        <p:spPr>
          <a:xfrm>
            <a:off x="1056650" y="5423593"/>
            <a:ext cx="4406303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92B6E68-289C-F196-A000-4660F0391CD0}"/>
              </a:ext>
            </a:extLst>
          </p:cNvPr>
          <p:cNvGrpSpPr/>
          <p:nvPr/>
        </p:nvGrpSpPr>
        <p:grpSpPr>
          <a:xfrm>
            <a:off x="8039784" y="1884032"/>
            <a:ext cx="1784820" cy="803936"/>
            <a:chOff x="7597078" y="1884032"/>
            <a:chExt cx="1784820" cy="803936"/>
          </a:xfrm>
        </p:grpSpPr>
        <p:sp>
          <p:nvSpPr>
            <p:cNvPr id="9" name="순서도: 수행의 시작/종료 8">
              <a:extLst>
                <a:ext uri="{FF2B5EF4-FFF2-40B4-BE49-F238E27FC236}">
                  <a16:creationId xmlns:a16="http://schemas.microsoft.com/office/drawing/2014/main" id="{9F030589-BBE8-D876-9B51-7F685277244B}"/>
                </a:ext>
              </a:extLst>
            </p:cNvPr>
            <p:cNvSpPr/>
            <p:nvPr/>
          </p:nvSpPr>
          <p:spPr>
            <a:xfrm>
              <a:off x="7597078" y="2154056"/>
              <a:ext cx="1626282" cy="533912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00586D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영역</a:t>
              </a:r>
            </a:p>
          </p:txBody>
        </p:sp>
        <p:pic>
          <p:nvPicPr>
            <p:cNvPr id="10" name="그래픽 9" descr="돋보기 단색으로 채워진">
              <a:extLst>
                <a:ext uri="{FF2B5EF4-FFF2-40B4-BE49-F238E27FC236}">
                  <a16:creationId xmlns:a16="http://schemas.microsoft.com/office/drawing/2014/main" id="{286B311B-5CED-648F-92D7-6520D5440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53386">
              <a:off x="8963054" y="1884032"/>
              <a:ext cx="418844" cy="418844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6C1BBF-F79A-8F5F-D93A-24620A567F73}"/>
              </a:ext>
            </a:extLst>
          </p:cNvPr>
          <p:cNvSpPr/>
          <p:nvPr/>
        </p:nvSpPr>
        <p:spPr>
          <a:xfrm>
            <a:off x="6729043" y="2858654"/>
            <a:ext cx="4406303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1D2E0-62A6-4459-7337-A873A721ABA5}"/>
              </a:ext>
            </a:extLst>
          </p:cNvPr>
          <p:cNvSpPr txBox="1"/>
          <p:nvPr/>
        </p:nvSpPr>
        <p:spPr>
          <a:xfrm>
            <a:off x="6729042" y="3134731"/>
            <a:ext cx="440630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ko-KR" sz="14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sz="17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정문</a:t>
            </a:r>
            <a:r>
              <a:rPr lang="en-US" altLang="ko-KR" sz="17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7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쪽문</a:t>
            </a:r>
            <a:r>
              <a:rPr lang="en-US" altLang="ko-KR" sz="17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7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후문</a:t>
            </a:r>
            <a:r>
              <a:rPr lang="en-US" altLang="ko-KR" sz="17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1700" dirty="0">
                <a:solidFill>
                  <a:schemeClr val="bg1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남문 구역별 탐색</a:t>
            </a:r>
            <a:endParaRPr lang="en-US" altLang="ko-KR" sz="1700" dirty="0">
              <a:solidFill>
                <a:schemeClr val="bg1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70A159-5CF4-3B5D-71C6-F7FEE0292E1F}"/>
              </a:ext>
            </a:extLst>
          </p:cNvPr>
          <p:cNvSpPr/>
          <p:nvPr/>
        </p:nvSpPr>
        <p:spPr>
          <a:xfrm>
            <a:off x="6729042" y="2858654"/>
            <a:ext cx="4406303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7D8C70-B77F-13E6-7B32-AB0249DD9B84}"/>
              </a:ext>
            </a:extLst>
          </p:cNvPr>
          <p:cNvSpPr/>
          <p:nvPr/>
        </p:nvSpPr>
        <p:spPr>
          <a:xfrm>
            <a:off x="6729039" y="5426166"/>
            <a:ext cx="4406303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7CAB005-2927-73D0-786A-310E7E3B53DF}"/>
              </a:ext>
            </a:extLst>
          </p:cNvPr>
          <p:cNvGrpSpPr/>
          <p:nvPr/>
        </p:nvGrpSpPr>
        <p:grpSpPr>
          <a:xfrm>
            <a:off x="6523968" y="3514479"/>
            <a:ext cx="4903550" cy="1712201"/>
            <a:chOff x="6523968" y="3627086"/>
            <a:chExt cx="4903550" cy="1712201"/>
          </a:xfrm>
        </p:grpSpPr>
        <p:pic>
          <p:nvPicPr>
            <p:cNvPr id="16" name="그림 15" descr="텍스트, 지도, 아틀라스, 도표이(가) 표시된 사진&#10;&#10;자동 생성된 설명">
              <a:extLst>
                <a:ext uri="{FF2B5EF4-FFF2-40B4-BE49-F238E27FC236}">
                  <a16:creationId xmlns:a16="http://schemas.microsoft.com/office/drawing/2014/main" id="{04ADFCDE-82C9-BD6E-41CE-F24895ADE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1" t="2817" r="-19" b="23754"/>
            <a:stretch/>
          </p:blipFill>
          <p:spPr>
            <a:xfrm>
              <a:off x="9868742" y="3628364"/>
              <a:ext cx="1558776" cy="1704786"/>
            </a:xfrm>
            <a:prstGeom prst="rect">
              <a:avLst/>
            </a:prstGeom>
          </p:spPr>
        </p:pic>
        <p:pic>
          <p:nvPicPr>
            <p:cNvPr id="18" name="그림 17" descr="텍스트, 지도, 도표, 폰트이(가) 표시된 사진&#10;&#10;자동 생성된 설명">
              <a:extLst>
                <a:ext uri="{FF2B5EF4-FFF2-40B4-BE49-F238E27FC236}">
                  <a16:creationId xmlns:a16="http://schemas.microsoft.com/office/drawing/2014/main" id="{1EC25B7C-4FF9-6BE6-DE4B-EBAF6B7F526F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565" b="22115"/>
            <a:stretch/>
          </p:blipFill>
          <p:spPr>
            <a:xfrm>
              <a:off x="8196355" y="3627086"/>
              <a:ext cx="1580400" cy="1706400"/>
            </a:xfrm>
            <a:prstGeom prst="rect">
              <a:avLst/>
            </a:prstGeom>
          </p:spPr>
        </p:pic>
        <p:pic>
          <p:nvPicPr>
            <p:cNvPr id="20" name="그림 19" descr="텍스트, 지도, 도표, 폰트이(가) 표시된 사진&#10;&#10;자동 생성된 설명">
              <a:extLst>
                <a:ext uri="{FF2B5EF4-FFF2-40B4-BE49-F238E27FC236}">
                  <a16:creationId xmlns:a16="http://schemas.microsoft.com/office/drawing/2014/main" id="{30860F3E-18C6-49C6-5C4B-B1B851854B34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3968" y="3632887"/>
              <a:ext cx="1580400" cy="1706400"/>
            </a:xfrm>
            <a:prstGeom prst="rect">
              <a:avLst/>
            </a:prstGeom>
          </p:spPr>
        </p:pic>
      </p:grpSp>
      <p:pic>
        <p:nvPicPr>
          <p:cNvPr id="22" name="그래픽 21" descr="목록 단색으로 채워진">
            <a:extLst>
              <a:ext uri="{FF2B5EF4-FFF2-40B4-BE49-F238E27FC236}">
                <a16:creationId xmlns:a16="http://schemas.microsoft.com/office/drawing/2014/main" id="{A2592F8D-11FD-2E60-10C7-09A07CEB1C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92029" y="527537"/>
            <a:ext cx="584726" cy="58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4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6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F04DBD-65DB-6530-AAC7-5BABAE1BC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73C4403-E4EF-CBBB-57C3-8C22219E2544}"/>
              </a:ext>
            </a:extLst>
          </p:cNvPr>
          <p:cNvSpPr/>
          <p:nvPr/>
        </p:nvSpPr>
        <p:spPr>
          <a:xfrm>
            <a:off x="2681926" y="1535591"/>
            <a:ext cx="8347081" cy="5328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식당 이름이나 음식 카테고리</a:t>
            </a:r>
            <a:r>
              <a:rPr lang="en-US" altLang="ko-KR" b="1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b="1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구역을 기준으로 식당을 검색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E6E790-5F70-ED7C-A70A-83584E49EE21}"/>
              </a:ext>
            </a:extLst>
          </p:cNvPr>
          <p:cNvSpPr txBox="1"/>
          <p:nvPr/>
        </p:nvSpPr>
        <p:spPr>
          <a:xfrm>
            <a:off x="2187542" y="223336"/>
            <a:ext cx="7755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Key Features</a:t>
            </a:r>
            <a:endParaRPr lang="ko-KR" alt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pic>
        <p:nvPicPr>
          <p:cNvPr id="4" name="그래픽 3" descr="키 단색으로 채워진">
            <a:extLst>
              <a:ext uri="{FF2B5EF4-FFF2-40B4-BE49-F238E27FC236}">
                <a16:creationId xmlns:a16="http://schemas.microsoft.com/office/drawing/2014/main" id="{0FA801AC-2DAA-04D7-9B84-410508E39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538504">
            <a:off x="7843895" y="128545"/>
            <a:ext cx="623019" cy="623019"/>
          </a:xfrm>
          <a:prstGeom prst="rect">
            <a:avLst/>
          </a:prstGeom>
        </p:spPr>
      </p:pic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CC250269-8397-E8B5-E8DE-DCE2A5E3D4CB}"/>
              </a:ext>
            </a:extLst>
          </p:cNvPr>
          <p:cNvSpPr/>
          <p:nvPr/>
        </p:nvSpPr>
        <p:spPr>
          <a:xfrm>
            <a:off x="1160308" y="1535591"/>
            <a:ext cx="1901579" cy="533912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586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식당 검색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40D93F1-FDF3-895F-B790-49FAEEBE3A4B}"/>
              </a:ext>
            </a:extLst>
          </p:cNvPr>
          <p:cNvSpPr/>
          <p:nvPr/>
        </p:nvSpPr>
        <p:spPr>
          <a:xfrm>
            <a:off x="2681926" y="2556445"/>
            <a:ext cx="8347081" cy="5328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식당의 주소</a:t>
            </a:r>
            <a:r>
              <a:rPr lang="en-US" altLang="ko-KR" b="1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b="1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전화번호</a:t>
            </a:r>
            <a:r>
              <a:rPr lang="en-US" altLang="ko-KR" b="1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b="1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영업 시간</a:t>
            </a:r>
            <a:r>
              <a:rPr lang="en-US" altLang="ko-KR" b="1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b="1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대표 메뉴 등의 정보 열람</a:t>
            </a:r>
          </a:p>
        </p:txBody>
      </p:sp>
      <p:sp>
        <p:nvSpPr>
          <p:cNvPr id="35" name="순서도: 수행의 시작/종료 34">
            <a:extLst>
              <a:ext uri="{FF2B5EF4-FFF2-40B4-BE49-F238E27FC236}">
                <a16:creationId xmlns:a16="http://schemas.microsoft.com/office/drawing/2014/main" id="{E741AB21-13D8-C3F4-D5D0-E84128514337}"/>
              </a:ext>
            </a:extLst>
          </p:cNvPr>
          <p:cNvSpPr/>
          <p:nvPr/>
        </p:nvSpPr>
        <p:spPr>
          <a:xfrm>
            <a:off x="1160308" y="2556445"/>
            <a:ext cx="1901579" cy="533912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586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식당 정보 열람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DBC1BD5-E22E-85FA-FF4E-5784EB30B3AB}"/>
              </a:ext>
            </a:extLst>
          </p:cNvPr>
          <p:cNvSpPr/>
          <p:nvPr/>
        </p:nvSpPr>
        <p:spPr>
          <a:xfrm>
            <a:off x="2681926" y="3579523"/>
            <a:ext cx="8347081" cy="5328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식당에 대한 리뷰 작성</a:t>
            </a:r>
            <a:r>
              <a:rPr lang="en-US" altLang="ko-KR" b="1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b="1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다른 리뷰어의 리뷰에 대해 추천 및 신고 가능</a:t>
            </a:r>
          </a:p>
        </p:txBody>
      </p:sp>
      <p:sp>
        <p:nvSpPr>
          <p:cNvPr id="45" name="순서도: 수행의 시작/종료 44">
            <a:extLst>
              <a:ext uri="{FF2B5EF4-FFF2-40B4-BE49-F238E27FC236}">
                <a16:creationId xmlns:a16="http://schemas.microsoft.com/office/drawing/2014/main" id="{81F77A3C-11BD-8A1D-DB00-AFDE45A6897E}"/>
              </a:ext>
            </a:extLst>
          </p:cNvPr>
          <p:cNvSpPr/>
          <p:nvPr/>
        </p:nvSpPr>
        <p:spPr>
          <a:xfrm>
            <a:off x="1160308" y="3579523"/>
            <a:ext cx="1901579" cy="533912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586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리뷰 기능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3418484-C587-24D6-E3D1-24685B74FCDD}"/>
              </a:ext>
            </a:extLst>
          </p:cNvPr>
          <p:cNvSpPr/>
          <p:nvPr/>
        </p:nvSpPr>
        <p:spPr>
          <a:xfrm>
            <a:off x="2681926" y="4605499"/>
            <a:ext cx="8347081" cy="5328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마음에 드는 식당 즐겨찾기 추가</a:t>
            </a:r>
            <a:r>
              <a:rPr lang="en-US" altLang="ko-KR" b="1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b="1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다른 사용자의 목록도 열람 가능</a:t>
            </a:r>
          </a:p>
        </p:txBody>
      </p:sp>
      <p:sp>
        <p:nvSpPr>
          <p:cNvPr id="47" name="순서도: 수행의 시작/종료 46">
            <a:extLst>
              <a:ext uri="{FF2B5EF4-FFF2-40B4-BE49-F238E27FC236}">
                <a16:creationId xmlns:a16="http://schemas.microsoft.com/office/drawing/2014/main" id="{EC5C9A15-3390-ABF8-1D9B-2DAE99ACD76F}"/>
              </a:ext>
            </a:extLst>
          </p:cNvPr>
          <p:cNvSpPr/>
          <p:nvPr/>
        </p:nvSpPr>
        <p:spPr>
          <a:xfrm>
            <a:off x="1160308" y="4605499"/>
            <a:ext cx="1901579" cy="533912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586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즐겨찾기</a:t>
            </a:r>
            <a:endParaRPr lang="en-US" altLang="ko-KR" b="1" dirty="0">
              <a:solidFill>
                <a:srgbClr val="00586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75B0F08-B837-29D4-2E0A-A48FE27E81B3}"/>
              </a:ext>
            </a:extLst>
          </p:cNvPr>
          <p:cNvSpPr/>
          <p:nvPr/>
        </p:nvSpPr>
        <p:spPr>
          <a:xfrm>
            <a:off x="2681926" y="5630363"/>
            <a:ext cx="8347081" cy="5328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2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특정 식당에 대한 정보 수정 혹은 신규 식당의 등록을 제안</a:t>
            </a:r>
          </a:p>
        </p:txBody>
      </p:sp>
      <p:sp>
        <p:nvSpPr>
          <p:cNvPr id="49" name="순서도: 수행의 시작/종료 48">
            <a:extLst>
              <a:ext uri="{FF2B5EF4-FFF2-40B4-BE49-F238E27FC236}">
                <a16:creationId xmlns:a16="http://schemas.microsoft.com/office/drawing/2014/main" id="{9CE75F33-7E15-2E0C-1CD9-7A2B4F48EE11}"/>
              </a:ext>
            </a:extLst>
          </p:cNvPr>
          <p:cNvSpPr/>
          <p:nvPr/>
        </p:nvSpPr>
        <p:spPr>
          <a:xfrm>
            <a:off x="1160308" y="5630363"/>
            <a:ext cx="1901579" cy="533912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586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정보 수정 제안</a:t>
            </a:r>
          </a:p>
        </p:txBody>
      </p:sp>
    </p:spTree>
    <p:extLst>
      <p:ext uri="{BB962C8B-B14F-4D97-AF65-F5344CB8AC3E}">
        <p14:creationId xmlns:p14="http://schemas.microsoft.com/office/powerpoint/2010/main" val="195530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6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6F173-3D90-EB72-6B3F-4BF2FD611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715206-E2EF-4214-B047-0DC9A5FAB6F2}"/>
              </a:ext>
            </a:extLst>
          </p:cNvPr>
          <p:cNvSpPr txBox="1"/>
          <p:nvPr/>
        </p:nvSpPr>
        <p:spPr>
          <a:xfrm>
            <a:off x="2218226" y="552152"/>
            <a:ext cx="7755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Scrum</a:t>
            </a:r>
          </a:p>
        </p:txBody>
      </p:sp>
      <p:pic>
        <p:nvPicPr>
          <p:cNvPr id="8" name="그래픽 7" descr="채팅 단색으로 채워진">
            <a:extLst>
              <a:ext uri="{FF2B5EF4-FFF2-40B4-BE49-F238E27FC236}">
                <a16:creationId xmlns:a16="http://schemas.microsoft.com/office/drawing/2014/main" id="{5F18194D-0CFB-B368-2B18-68FAC0606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5797" y="499990"/>
            <a:ext cx="559993" cy="5599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BB75B63-3702-E127-7E49-3F6CB27C9CC4}"/>
              </a:ext>
            </a:extLst>
          </p:cNvPr>
          <p:cNvSpPr/>
          <p:nvPr/>
        </p:nvSpPr>
        <p:spPr>
          <a:xfrm>
            <a:off x="336510" y="1957675"/>
            <a:ext cx="49095" cy="355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F6F8A4-A851-3756-C6A6-37E9FF6B4641}"/>
              </a:ext>
            </a:extLst>
          </p:cNvPr>
          <p:cNvSpPr/>
          <p:nvPr/>
        </p:nvSpPr>
        <p:spPr>
          <a:xfrm>
            <a:off x="2716609" y="1957675"/>
            <a:ext cx="49095" cy="355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C4477E-2E4F-EDFA-1F1B-501E475C8BC7}"/>
              </a:ext>
            </a:extLst>
          </p:cNvPr>
          <p:cNvSpPr/>
          <p:nvPr/>
        </p:nvSpPr>
        <p:spPr>
          <a:xfrm>
            <a:off x="5134552" y="1957675"/>
            <a:ext cx="49095" cy="355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52C0A4-9BB4-FE63-B138-E506931CDBBE}"/>
              </a:ext>
            </a:extLst>
          </p:cNvPr>
          <p:cNvSpPr/>
          <p:nvPr/>
        </p:nvSpPr>
        <p:spPr>
          <a:xfrm>
            <a:off x="7552494" y="1958978"/>
            <a:ext cx="49095" cy="355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C85E5B-26FD-0328-CB63-8DA722C3EE8B}"/>
              </a:ext>
            </a:extLst>
          </p:cNvPr>
          <p:cNvSpPr/>
          <p:nvPr/>
        </p:nvSpPr>
        <p:spPr>
          <a:xfrm>
            <a:off x="9970435" y="1957675"/>
            <a:ext cx="49095" cy="355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62F63-C8EE-8033-B6D8-1A80F74F98EC}"/>
              </a:ext>
            </a:extLst>
          </p:cNvPr>
          <p:cNvSpPr txBox="1"/>
          <p:nvPr/>
        </p:nvSpPr>
        <p:spPr>
          <a:xfrm>
            <a:off x="385604" y="1920201"/>
            <a:ext cx="17981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Scrum 1 </a:t>
            </a:r>
            <a:r>
              <a:rPr lang="en-US" altLang="ko-KR" sz="15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(11/14)</a:t>
            </a:r>
            <a:r>
              <a:rPr lang="en-US" altLang="ko-KR" sz="2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ko-KR" altLang="en-US" sz="22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0634A-12EC-BBD5-5FDD-D70EBD4586C2}"/>
              </a:ext>
            </a:extLst>
          </p:cNvPr>
          <p:cNvSpPr txBox="1"/>
          <p:nvPr/>
        </p:nvSpPr>
        <p:spPr>
          <a:xfrm>
            <a:off x="2765701" y="1920201"/>
            <a:ext cx="18359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Scrum 2 </a:t>
            </a:r>
            <a:r>
              <a:rPr lang="en-US" altLang="ko-KR" sz="15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(11/23)</a:t>
            </a:r>
            <a:r>
              <a:rPr lang="en-US" altLang="ko-KR" sz="2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ko-KR" altLang="en-US" sz="22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0C370D-3E81-4E71-92C9-A9CE450CC8FE}"/>
              </a:ext>
            </a:extLst>
          </p:cNvPr>
          <p:cNvSpPr txBox="1"/>
          <p:nvPr/>
        </p:nvSpPr>
        <p:spPr>
          <a:xfrm>
            <a:off x="5183643" y="1920201"/>
            <a:ext cx="18359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Scrum 3 </a:t>
            </a:r>
            <a:r>
              <a:rPr lang="en-US" altLang="ko-KR" sz="15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(11/30)</a:t>
            </a:r>
            <a:r>
              <a:rPr lang="en-US" altLang="ko-KR" sz="2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ko-KR" altLang="en-US" sz="22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AEF00C-BD3C-9E30-EF75-6E0818FACC6C}"/>
              </a:ext>
            </a:extLst>
          </p:cNvPr>
          <p:cNvSpPr txBox="1"/>
          <p:nvPr/>
        </p:nvSpPr>
        <p:spPr>
          <a:xfrm>
            <a:off x="7601585" y="1920201"/>
            <a:ext cx="1835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Scrum 4 </a:t>
            </a:r>
            <a:br>
              <a:rPr lang="en-US" altLang="ko-KR" sz="2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15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(12/2)</a:t>
            </a:r>
            <a:r>
              <a:rPr lang="en-US" altLang="ko-KR" sz="2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ko-KR" altLang="en-US" sz="22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7191C6-0764-DC07-7AE2-4392317E153F}"/>
              </a:ext>
            </a:extLst>
          </p:cNvPr>
          <p:cNvSpPr txBox="1"/>
          <p:nvPr/>
        </p:nvSpPr>
        <p:spPr>
          <a:xfrm>
            <a:off x="10019529" y="1920201"/>
            <a:ext cx="1835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Scrum 5 </a:t>
            </a:r>
            <a:br>
              <a:rPr lang="en-US" altLang="ko-KR" sz="2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15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(12/7)</a:t>
            </a:r>
            <a:r>
              <a:rPr lang="en-US" altLang="ko-KR" sz="2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ko-KR" altLang="en-US" sz="22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C694A-FBCD-8203-F1D4-0F08791073C0}"/>
              </a:ext>
            </a:extLst>
          </p:cNvPr>
          <p:cNvSpPr txBox="1"/>
          <p:nvPr/>
        </p:nvSpPr>
        <p:spPr>
          <a:xfrm>
            <a:off x="204758" y="3248142"/>
            <a:ext cx="230747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-Product Backlog 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작성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-Story point 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부여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-Sprint 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구현 목록 작성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-Sprint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개발 기간 추정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23C6DA-E756-88C9-C9FC-A87FBCD2E3A9}"/>
              </a:ext>
            </a:extLst>
          </p:cNvPr>
          <p:cNvSpPr txBox="1"/>
          <p:nvPr/>
        </p:nvSpPr>
        <p:spPr>
          <a:xfrm>
            <a:off x="2600370" y="3248142"/>
            <a:ext cx="250464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-Coding standard 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논의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-Code review process 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논의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진행상황 점검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-Sprint 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회고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→’Back-Front’ 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간 소통 강화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식당 분류 기준 설정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-Burndown chart 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작성 시작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0D7AF4-B5E0-FD12-2B51-FFBB01F3F5E6}"/>
              </a:ext>
            </a:extLst>
          </p:cNvPr>
          <p:cNvSpPr txBox="1"/>
          <p:nvPr/>
        </p:nvSpPr>
        <p:spPr>
          <a:xfrm>
            <a:off x="5016171" y="3248142"/>
            <a:ext cx="240718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진행상황 점검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-API 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명세서 확인</a:t>
            </a:r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(Swagger)</a:t>
            </a: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-Test case 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관련 논의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-Front 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코드 간략 소개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앱 아이콘 이미지 결정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검색 결과 반환 양식 결정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72B231-3BF5-F43E-8B4B-D294C6A2AA3A}"/>
              </a:ext>
            </a:extLst>
          </p:cNvPr>
          <p:cNvSpPr txBox="1"/>
          <p:nvPr/>
        </p:nvSpPr>
        <p:spPr>
          <a:xfrm>
            <a:off x="7434505" y="3248142"/>
            <a:ext cx="196513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진행상황 점검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→Front, Back 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구현 정도 파악</a:t>
            </a:r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-Summary slide 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구성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식당 데이터 입력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-UI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디자인 설명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테스트 방법에 대한 합의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CD171-AAB0-E9C8-E0DC-F8225F681467}"/>
              </a:ext>
            </a:extLst>
          </p:cNvPr>
          <p:cNvSpPr txBox="1"/>
          <p:nvPr/>
        </p:nvSpPr>
        <p:spPr>
          <a:xfrm>
            <a:off x="9863100" y="3248142"/>
            <a:ext cx="183596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진행상황 점검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-’Front-Back’ 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통합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-API Path 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형식 통일</a:t>
            </a:r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서버 배포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기타 남은 작업 논의</a:t>
            </a:r>
            <a:endParaRPr lang="en-US" altLang="ko-KR" sz="1600" dirty="0">
              <a:solidFill>
                <a:schemeClr val="bg1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53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6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F4B917-89CB-3B57-2337-2102F1C89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A801DE-797F-A95C-60FC-A60292D957C9}"/>
              </a:ext>
            </a:extLst>
          </p:cNvPr>
          <p:cNvSpPr txBox="1"/>
          <p:nvPr/>
        </p:nvSpPr>
        <p:spPr>
          <a:xfrm>
            <a:off x="2218225" y="311632"/>
            <a:ext cx="7755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Product Backlog</a:t>
            </a:r>
          </a:p>
        </p:txBody>
      </p:sp>
      <p:pic>
        <p:nvPicPr>
          <p:cNvPr id="21" name="그래픽 20" descr="프레젠테이션 체크리스트 단색으로 채워진">
            <a:extLst>
              <a:ext uri="{FF2B5EF4-FFF2-40B4-BE49-F238E27FC236}">
                <a16:creationId xmlns:a16="http://schemas.microsoft.com/office/drawing/2014/main" id="{3D4AF58B-323A-3BEC-3C92-884A60E6E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8593" y="161279"/>
            <a:ext cx="658184" cy="65818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8F972E-3596-8360-410B-B7E5D441E64B}"/>
              </a:ext>
            </a:extLst>
          </p:cNvPr>
          <p:cNvSpPr/>
          <p:nvPr/>
        </p:nvSpPr>
        <p:spPr>
          <a:xfrm>
            <a:off x="1797600" y="1339779"/>
            <a:ext cx="85968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28B254-04D2-F467-8556-0F7BB852B3F0}"/>
              </a:ext>
            </a:extLst>
          </p:cNvPr>
          <p:cNvSpPr/>
          <p:nvPr/>
        </p:nvSpPr>
        <p:spPr>
          <a:xfrm>
            <a:off x="1797600" y="2032908"/>
            <a:ext cx="85968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B812C83-6A7E-1AA2-BD81-89DF6DCB6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99" y="1428585"/>
            <a:ext cx="8596800" cy="4540563"/>
          </a:xfrm>
          <a:prstGeom prst="rect">
            <a:avLst/>
          </a:prstGeom>
        </p:spPr>
      </p:pic>
      <p:pic>
        <p:nvPicPr>
          <p:cNvPr id="14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52AE5F4-32F6-2391-9335-094DDC998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00" y="2121714"/>
            <a:ext cx="8596800" cy="308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6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87F2D8-9C9D-3EB7-03E2-D56CA862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C3B244-B785-50D8-E419-EC0D24BF747D}"/>
              </a:ext>
            </a:extLst>
          </p:cNvPr>
          <p:cNvSpPr txBox="1"/>
          <p:nvPr/>
        </p:nvSpPr>
        <p:spPr>
          <a:xfrm>
            <a:off x="2218226" y="552152"/>
            <a:ext cx="7755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Sprint</a:t>
            </a:r>
          </a:p>
        </p:txBody>
      </p:sp>
      <p:pic>
        <p:nvPicPr>
          <p:cNvPr id="17" name="그래픽 16" descr="실행 단색으로 채워진">
            <a:extLst>
              <a:ext uri="{FF2B5EF4-FFF2-40B4-BE49-F238E27FC236}">
                <a16:creationId xmlns:a16="http://schemas.microsoft.com/office/drawing/2014/main" id="{99A5934C-3CAA-51E6-05E1-8455F515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2638" y="391657"/>
            <a:ext cx="567235" cy="567235"/>
          </a:xfrm>
          <a:prstGeom prst="rect">
            <a:avLst/>
          </a:prstGeom>
        </p:spPr>
      </p:pic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C7DACCD5-9EFC-1AA3-8474-CA52765BA64B}"/>
              </a:ext>
            </a:extLst>
          </p:cNvPr>
          <p:cNvSpPr/>
          <p:nvPr/>
        </p:nvSpPr>
        <p:spPr>
          <a:xfrm>
            <a:off x="635675" y="2346100"/>
            <a:ext cx="2936244" cy="2299808"/>
          </a:xfrm>
          <a:prstGeom prst="homePlate">
            <a:avLst>
              <a:gd name="adj" fmla="val 2535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0DA2DAC4-7B98-AEC8-ACCC-3039FBD66967}"/>
              </a:ext>
            </a:extLst>
          </p:cNvPr>
          <p:cNvSpPr/>
          <p:nvPr/>
        </p:nvSpPr>
        <p:spPr>
          <a:xfrm>
            <a:off x="3319317" y="2346100"/>
            <a:ext cx="2936244" cy="2299808"/>
          </a:xfrm>
          <a:prstGeom prst="chevron">
            <a:avLst>
              <a:gd name="adj" fmla="val 2435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AEF93662-C136-40EA-8B54-615E9CC5C098}"/>
              </a:ext>
            </a:extLst>
          </p:cNvPr>
          <p:cNvSpPr/>
          <p:nvPr/>
        </p:nvSpPr>
        <p:spPr>
          <a:xfrm>
            <a:off x="6002959" y="2346100"/>
            <a:ext cx="2936244" cy="2299808"/>
          </a:xfrm>
          <a:prstGeom prst="chevron">
            <a:avLst>
              <a:gd name="adj" fmla="val 2435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033EE800-7025-144D-053C-2EE8980A63FF}"/>
              </a:ext>
            </a:extLst>
          </p:cNvPr>
          <p:cNvSpPr/>
          <p:nvPr/>
        </p:nvSpPr>
        <p:spPr>
          <a:xfrm>
            <a:off x="8727210" y="2346100"/>
            <a:ext cx="2936244" cy="2299808"/>
          </a:xfrm>
          <a:prstGeom prst="chevron">
            <a:avLst>
              <a:gd name="adj" fmla="val 2435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A4612-FAB2-19A4-C821-7085FEC29D6C}"/>
              </a:ext>
            </a:extLst>
          </p:cNvPr>
          <p:cNvSpPr txBox="1"/>
          <p:nvPr/>
        </p:nvSpPr>
        <p:spPr>
          <a:xfrm>
            <a:off x="1196698" y="2436354"/>
            <a:ext cx="1460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Sprint 1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E4987F-725B-C5E6-7E67-48AD6F75FA3F}"/>
              </a:ext>
            </a:extLst>
          </p:cNvPr>
          <p:cNvSpPr txBox="1"/>
          <p:nvPr/>
        </p:nvSpPr>
        <p:spPr>
          <a:xfrm>
            <a:off x="3961530" y="2436354"/>
            <a:ext cx="1460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Sprint 2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894C0-9A72-E972-4646-686874FE599E}"/>
              </a:ext>
            </a:extLst>
          </p:cNvPr>
          <p:cNvSpPr txBox="1"/>
          <p:nvPr/>
        </p:nvSpPr>
        <p:spPr>
          <a:xfrm>
            <a:off x="6645172" y="2436353"/>
            <a:ext cx="1460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Sprint 3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ED574-0B6B-4016-71CF-D992294840C8}"/>
              </a:ext>
            </a:extLst>
          </p:cNvPr>
          <p:cNvSpPr txBox="1"/>
          <p:nvPr/>
        </p:nvSpPr>
        <p:spPr>
          <a:xfrm>
            <a:off x="9465039" y="2436352"/>
            <a:ext cx="1460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Sprint 4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035C3-7472-D128-5939-B94F2BEB4564}"/>
              </a:ext>
            </a:extLst>
          </p:cNvPr>
          <p:cNvSpPr txBox="1"/>
          <p:nvPr/>
        </p:nvSpPr>
        <p:spPr>
          <a:xfrm>
            <a:off x="681198" y="3057421"/>
            <a:ext cx="263811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7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검색어 기반 식당 검색</a:t>
            </a:r>
            <a:endParaRPr lang="en-US" altLang="ko-KR" sz="1700" dirty="0">
              <a:solidFill>
                <a:schemeClr val="tx2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7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7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식당 데이터베이스 관리</a:t>
            </a:r>
            <a:endParaRPr lang="en-US" altLang="ko-KR" sz="1700" dirty="0">
              <a:solidFill>
                <a:schemeClr val="tx2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7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7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데이터베이스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249D5-471B-E793-A6D1-8BF3869C3338}"/>
              </a:ext>
            </a:extLst>
          </p:cNvPr>
          <p:cNvSpPr txBox="1"/>
          <p:nvPr/>
        </p:nvSpPr>
        <p:spPr>
          <a:xfrm>
            <a:off x="3782752" y="2972783"/>
            <a:ext cx="2469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식당 정보 열람</a:t>
            </a:r>
            <a:endParaRPr lang="en-US" altLang="ko-KR" sz="1600" dirty="0">
              <a:solidFill>
                <a:schemeClr val="tx2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사용자 로그인</a:t>
            </a:r>
            <a:r>
              <a:rPr lang="en-US" altLang="ko-KR" sz="16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/</a:t>
            </a:r>
            <a:r>
              <a:rPr lang="ko-KR" altLang="en-US" sz="16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로그아웃</a:t>
            </a:r>
            <a:endParaRPr lang="en-US" altLang="ko-KR" sz="1600" dirty="0">
              <a:solidFill>
                <a:schemeClr val="tx2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사용자 계정 생성 및 관리</a:t>
            </a:r>
            <a:endParaRPr lang="en-US" altLang="ko-KR" sz="1600" dirty="0">
              <a:solidFill>
                <a:schemeClr val="tx2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6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6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지도 기반 식당 검색</a:t>
            </a:r>
            <a:endParaRPr lang="en-US" altLang="ko-KR" sz="1600" dirty="0">
              <a:solidFill>
                <a:schemeClr val="tx2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0DE51-781D-7B9B-D392-08F4A15A64BF}"/>
              </a:ext>
            </a:extLst>
          </p:cNvPr>
          <p:cNvSpPr txBox="1"/>
          <p:nvPr/>
        </p:nvSpPr>
        <p:spPr>
          <a:xfrm>
            <a:off x="6564002" y="3188227"/>
            <a:ext cx="26381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7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리뷰 작성 및 관리</a:t>
            </a:r>
            <a:endParaRPr lang="en-US" altLang="ko-KR" sz="1700" dirty="0">
              <a:solidFill>
                <a:schemeClr val="tx2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7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7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식당 즐겨찾기 추가</a:t>
            </a:r>
            <a:endParaRPr lang="en-US" altLang="ko-KR" sz="1700" dirty="0">
              <a:solidFill>
                <a:schemeClr val="tx2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7C40D4-0C79-A5A4-1FF8-B5048DD79A8C}"/>
              </a:ext>
            </a:extLst>
          </p:cNvPr>
          <p:cNvSpPr txBox="1"/>
          <p:nvPr/>
        </p:nvSpPr>
        <p:spPr>
          <a:xfrm>
            <a:off x="9251216" y="3188226"/>
            <a:ext cx="230510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7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타인 즐겨찾기 목록 열람</a:t>
            </a:r>
            <a:endParaRPr lang="en-US" altLang="ko-KR" sz="1700" dirty="0">
              <a:solidFill>
                <a:schemeClr val="tx2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7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-</a:t>
            </a:r>
            <a:r>
              <a:rPr lang="ko-KR" altLang="en-US" sz="1700" dirty="0">
                <a:solidFill>
                  <a:schemeClr val="tx2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정보 수정 제안하기</a:t>
            </a:r>
            <a:endParaRPr lang="en-US" altLang="ko-KR" sz="1700" dirty="0">
              <a:solidFill>
                <a:schemeClr val="tx2"/>
              </a:solidFill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95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6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3FF2CB-65B6-BFA3-C8ED-79CB3AED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BC3F47-8895-52B5-3178-00FCCCB7A245}"/>
              </a:ext>
            </a:extLst>
          </p:cNvPr>
          <p:cNvSpPr txBox="1"/>
          <p:nvPr/>
        </p:nvSpPr>
        <p:spPr>
          <a:xfrm>
            <a:off x="2218226" y="432648"/>
            <a:ext cx="7755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Burndown chart</a:t>
            </a:r>
          </a:p>
        </p:txBody>
      </p:sp>
      <p:pic>
        <p:nvPicPr>
          <p:cNvPr id="4" name="그래픽 3" descr="주기적 그래프 단색으로 채워진">
            <a:extLst>
              <a:ext uri="{FF2B5EF4-FFF2-40B4-BE49-F238E27FC236}">
                <a16:creationId xmlns:a16="http://schemas.microsoft.com/office/drawing/2014/main" id="{4AF27D48-A021-CE7B-9610-81CB22275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6627" y="328490"/>
            <a:ext cx="559993" cy="5599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47D4F85-0208-92E7-9F15-CDC1CF4D5DFD}"/>
              </a:ext>
            </a:extLst>
          </p:cNvPr>
          <p:cNvSpPr/>
          <p:nvPr/>
        </p:nvSpPr>
        <p:spPr>
          <a:xfrm>
            <a:off x="1912800" y="1550512"/>
            <a:ext cx="83664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9A64C9F0-1D1E-56B7-7B2A-3EA5528BA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47" y="1667113"/>
            <a:ext cx="8364706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8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576</Words>
  <Application>Microsoft Office PowerPoint</Application>
  <PresentationFormat>와이드스크린</PresentationFormat>
  <Paragraphs>173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Pretendard Medium</vt:lpstr>
      <vt:lpstr>Pretendard SemiBold</vt:lpstr>
      <vt:lpstr>Pretendard Thin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규민 장</dc:creator>
  <cp:lastModifiedBy>규민 장</cp:lastModifiedBy>
  <cp:revision>115</cp:revision>
  <dcterms:created xsi:type="dcterms:W3CDTF">2024-12-05T09:19:57Z</dcterms:created>
  <dcterms:modified xsi:type="dcterms:W3CDTF">2024-12-10T01:08:09Z</dcterms:modified>
</cp:coreProperties>
</file>